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sldIdLst>
    <p:sldId id="308" r:id="rId2"/>
    <p:sldId id="256" r:id="rId3"/>
    <p:sldId id="257" r:id="rId4"/>
    <p:sldId id="279" r:id="rId5"/>
    <p:sldId id="280" r:id="rId6"/>
    <p:sldId id="281" r:id="rId7"/>
    <p:sldId id="282" r:id="rId8"/>
    <p:sldId id="283" r:id="rId9"/>
    <p:sldId id="284" r:id="rId10"/>
    <p:sldId id="258" r:id="rId11"/>
    <p:sldId id="259" r:id="rId12"/>
    <p:sldId id="260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61" r:id="rId23"/>
    <p:sldId id="294" r:id="rId24"/>
    <p:sldId id="295" r:id="rId25"/>
    <p:sldId id="296" r:id="rId26"/>
    <p:sldId id="297" r:id="rId27"/>
    <p:sldId id="300" r:id="rId28"/>
    <p:sldId id="298" r:id="rId29"/>
    <p:sldId id="299" r:id="rId30"/>
    <p:sldId id="301" r:id="rId31"/>
    <p:sldId id="302" r:id="rId32"/>
    <p:sldId id="303" r:id="rId33"/>
    <p:sldId id="304" r:id="rId34"/>
    <p:sldId id="305" r:id="rId35"/>
    <p:sldId id="306" r:id="rId36"/>
    <p:sldId id="310" r:id="rId37"/>
  </p:sldIdLst>
  <p:sldSz cx="18288000" cy="10287000"/>
  <p:notesSz cx="6858000" cy="9144000"/>
  <p:embeddedFontLst>
    <p:embeddedFont>
      <p:font typeface="Bell MT" panose="02020503060305020303" pitchFamily="18" charset="0"/>
      <p:regular r:id="rId39"/>
      <p:bold r:id="rId40"/>
      <p: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Georgia" panose="02040502050405020303" pitchFamily="18" charset="0"/>
      <p:regular r:id="rId46"/>
      <p:bold r:id="rId47"/>
      <p:italic r:id="rId48"/>
      <p:boldItalic r:id="rId49"/>
    </p:embeddedFont>
    <p:embeddedFont>
      <p:font typeface="Le Petit Cochon" panose="020B0604020202020204" charset="0"/>
      <p:regular r:id="rId50"/>
    </p:embeddedFont>
    <p:embeddedFont>
      <p:font typeface="Louisville I" panose="020B0604020202020204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7E"/>
    <a:srgbClr val="FFF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300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B3A9E-EA5D-4D0D-9CBE-BA846FE68BFF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DEAAF-699B-4ADF-A62B-BB3E9B0E0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613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DEAAF-699B-4ADF-A62B-BB3E9B0E047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415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DEAAF-699B-4ADF-A62B-BB3E9B0E047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227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DEAAF-699B-4ADF-A62B-BB3E9B0E047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212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DEAAF-699B-4ADF-A62B-BB3E9B0E047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513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DEAAF-699B-4ADF-A62B-BB3E9B0E047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161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DEAAF-699B-4ADF-A62B-BB3E9B0E047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791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DEAAF-699B-4ADF-A62B-BB3E9B0E047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15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10.png"/><Relationship Id="rId3" Type="http://schemas.openxmlformats.org/officeDocument/2006/relationships/image" Target="../media/image2.svg"/><Relationship Id="rId21" Type="http://schemas.openxmlformats.org/officeDocument/2006/relationships/image" Target="../media/image13.pn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19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10.png"/><Relationship Id="rId3" Type="http://schemas.openxmlformats.org/officeDocument/2006/relationships/image" Target="../media/image2.svg"/><Relationship Id="rId21" Type="http://schemas.openxmlformats.org/officeDocument/2006/relationships/image" Target="../media/image13.pn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19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717990">
            <a:off x="988197" y="6386942"/>
            <a:ext cx="4789522" cy="5299609"/>
          </a:xfrm>
          <a:custGeom>
            <a:avLst/>
            <a:gdLst/>
            <a:ahLst/>
            <a:cxnLst/>
            <a:rect l="l" t="t" r="r" b="b"/>
            <a:pathLst>
              <a:path w="4789522" h="5299609">
                <a:moveTo>
                  <a:pt x="0" y="0"/>
                </a:moveTo>
                <a:lnTo>
                  <a:pt x="4789522" y="0"/>
                </a:lnTo>
                <a:lnTo>
                  <a:pt x="4789522" y="5299609"/>
                </a:lnTo>
                <a:lnTo>
                  <a:pt x="0" y="52996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4082" flipV="1">
            <a:off x="-1004445" y="870840"/>
            <a:ext cx="5095133" cy="5266287"/>
          </a:xfrm>
          <a:custGeom>
            <a:avLst/>
            <a:gdLst/>
            <a:ahLst/>
            <a:cxnLst/>
            <a:rect l="l" t="t" r="r" b="b"/>
            <a:pathLst>
              <a:path w="5095133" h="5266287">
                <a:moveTo>
                  <a:pt x="0" y="5266287"/>
                </a:moveTo>
                <a:lnTo>
                  <a:pt x="5095132" y="5266287"/>
                </a:lnTo>
                <a:lnTo>
                  <a:pt x="5095132" y="0"/>
                </a:lnTo>
                <a:lnTo>
                  <a:pt x="0" y="0"/>
                </a:lnTo>
                <a:lnTo>
                  <a:pt x="0" y="526628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152105">
            <a:off x="14588927" y="6207977"/>
            <a:ext cx="4860784" cy="4800024"/>
          </a:xfrm>
          <a:custGeom>
            <a:avLst/>
            <a:gdLst/>
            <a:ahLst/>
            <a:cxnLst/>
            <a:rect l="l" t="t" r="r" b="b"/>
            <a:pathLst>
              <a:path w="4860784" h="4800024">
                <a:moveTo>
                  <a:pt x="0" y="0"/>
                </a:moveTo>
                <a:lnTo>
                  <a:pt x="4860784" y="0"/>
                </a:lnTo>
                <a:lnTo>
                  <a:pt x="4860784" y="4800024"/>
                </a:lnTo>
                <a:lnTo>
                  <a:pt x="0" y="48000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103607" y="774312"/>
            <a:ext cx="4412654" cy="4114800"/>
          </a:xfrm>
          <a:custGeom>
            <a:avLst/>
            <a:gdLst/>
            <a:ahLst/>
            <a:cxnLst/>
            <a:rect l="l" t="t" r="r" b="b"/>
            <a:pathLst>
              <a:path w="4412654" h="4114800">
                <a:moveTo>
                  <a:pt x="0" y="0"/>
                </a:moveTo>
                <a:lnTo>
                  <a:pt x="4412654" y="0"/>
                </a:lnTo>
                <a:lnTo>
                  <a:pt x="44126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719679">
            <a:off x="6740328" y="7531059"/>
            <a:ext cx="5095133" cy="5266287"/>
          </a:xfrm>
          <a:custGeom>
            <a:avLst/>
            <a:gdLst/>
            <a:ahLst/>
            <a:cxnLst/>
            <a:rect l="l" t="t" r="r" b="b"/>
            <a:pathLst>
              <a:path w="5095133" h="5266287">
                <a:moveTo>
                  <a:pt x="0" y="0"/>
                </a:moveTo>
                <a:lnTo>
                  <a:pt x="5095132" y="0"/>
                </a:lnTo>
                <a:lnTo>
                  <a:pt x="5095132" y="5266287"/>
                </a:lnTo>
                <a:lnTo>
                  <a:pt x="0" y="5266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82958" y="-2369971"/>
            <a:ext cx="4965177" cy="5586698"/>
          </a:xfrm>
          <a:custGeom>
            <a:avLst/>
            <a:gdLst/>
            <a:ahLst/>
            <a:cxnLst/>
            <a:rect l="l" t="t" r="r" b="b"/>
            <a:pathLst>
              <a:path w="4965177" h="5586698">
                <a:moveTo>
                  <a:pt x="0" y="0"/>
                </a:moveTo>
                <a:lnTo>
                  <a:pt x="4965178" y="0"/>
                </a:lnTo>
                <a:lnTo>
                  <a:pt x="4965178" y="5586697"/>
                </a:lnTo>
                <a:lnTo>
                  <a:pt x="0" y="55866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496012" y="-1287005"/>
            <a:ext cx="3991356" cy="4114800"/>
          </a:xfrm>
          <a:custGeom>
            <a:avLst/>
            <a:gdLst/>
            <a:ahLst/>
            <a:cxnLst/>
            <a:rect l="l" t="t" r="r" b="b"/>
            <a:pathLst>
              <a:path w="3991356" h="4114800">
                <a:moveTo>
                  <a:pt x="0" y="0"/>
                </a:moveTo>
                <a:lnTo>
                  <a:pt x="3991356" y="0"/>
                </a:lnTo>
                <a:lnTo>
                  <a:pt x="3991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112433" y="6942229"/>
            <a:ext cx="4350922" cy="3344771"/>
          </a:xfrm>
          <a:custGeom>
            <a:avLst/>
            <a:gdLst/>
            <a:ahLst/>
            <a:cxnLst/>
            <a:rect l="l" t="t" r="r" b="b"/>
            <a:pathLst>
              <a:path w="4350922" h="3344771">
                <a:moveTo>
                  <a:pt x="0" y="0"/>
                </a:moveTo>
                <a:lnTo>
                  <a:pt x="4350922" y="0"/>
                </a:lnTo>
                <a:lnTo>
                  <a:pt x="4350922" y="3344771"/>
                </a:lnTo>
                <a:lnTo>
                  <a:pt x="0" y="334477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390387" y="183589"/>
            <a:ext cx="4767211" cy="3033138"/>
          </a:xfrm>
          <a:custGeom>
            <a:avLst/>
            <a:gdLst/>
            <a:ahLst/>
            <a:cxnLst/>
            <a:rect l="l" t="t" r="r" b="b"/>
            <a:pathLst>
              <a:path w="4767211" h="3033138">
                <a:moveTo>
                  <a:pt x="0" y="0"/>
                </a:moveTo>
                <a:lnTo>
                  <a:pt x="4767211" y="0"/>
                </a:lnTo>
                <a:lnTo>
                  <a:pt x="4767211" y="3033137"/>
                </a:lnTo>
                <a:lnTo>
                  <a:pt x="0" y="303313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2296935" y="6003609"/>
            <a:ext cx="3779547" cy="3863251"/>
          </a:xfrm>
          <a:custGeom>
            <a:avLst/>
            <a:gdLst/>
            <a:ahLst/>
            <a:cxnLst/>
            <a:rect l="l" t="t" r="r" b="b"/>
            <a:pathLst>
              <a:path w="3779547" h="3863251">
                <a:moveTo>
                  <a:pt x="3779547" y="0"/>
                </a:moveTo>
                <a:lnTo>
                  <a:pt x="0" y="0"/>
                </a:lnTo>
                <a:lnTo>
                  <a:pt x="0" y="3863250"/>
                </a:lnTo>
                <a:lnTo>
                  <a:pt x="3779547" y="3863250"/>
                </a:lnTo>
                <a:lnTo>
                  <a:pt x="3779547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756604" y="574159"/>
            <a:ext cx="3853809" cy="3160124"/>
          </a:xfrm>
          <a:custGeom>
            <a:avLst/>
            <a:gdLst/>
            <a:ahLst/>
            <a:cxnLst/>
            <a:rect l="l" t="t" r="r" b="b"/>
            <a:pathLst>
              <a:path w="3853809" h="3160124">
                <a:moveTo>
                  <a:pt x="0" y="0"/>
                </a:moveTo>
                <a:lnTo>
                  <a:pt x="3853810" y="0"/>
                </a:lnTo>
                <a:lnTo>
                  <a:pt x="3853810" y="3160124"/>
                </a:lnTo>
                <a:lnTo>
                  <a:pt x="0" y="316012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3718378" y="6573173"/>
            <a:ext cx="3739136" cy="2967939"/>
          </a:xfrm>
          <a:custGeom>
            <a:avLst/>
            <a:gdLst/>
            <a:ahLst/>
            <a:cxnLst/>
            <a:rect l="l" t="t" r="r" b="b"/>
            <a:pathLst>
              <a:path w="3739136" h="2967939">
                <a:moveTo>
                  <a:pt x="3739137" y="0"/>
                </a:moveTo>
                <a:lnTo>
                  <a:pt x="0" y="0"/>
                </a:lnTo>
                <a:lnTo>
                  <a:pt x="0" y="2967939"/>
                </a:lnTo>
                <a:lnTo>
                  <a:pt x="3739137" y="2967939"/>
                </a:lnTo>
                <a:lnTo>
                  <a:pt x="3739137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87303" y="2118856"/>
            <a:ext cx="3874484" cy="2770256"/>
          </a:xfrm>
          <a:custGeom>
            <a:avLst/>
            <a:gdLst/>
            <a:ahLst/>
            <a:cxnLst/>
            <a:rect l="l" t="t" r="r" b="b"/>
            <a:pathLst>
              <a:path w="3874484" h="2770256">
                <a:moveTo>
                  <a:pt x="0" y="0"/>
                </a:moveTo>
                <a:lnTo>
                  <a:pt x="3874484" y="0"/>
                </a:lnTo>
                <a:lnTo>
                  <a:pt x="3874484" y="2770256"/>
                </a:lnTo>
                <a:lnTo>
                  <a:pt x="0" y="277025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694435" y="2309565"/>
            <a:ext cx="3336284" cy="2739923"/>
          </a:xfrm>
          <a:custGeom>
            <a:avLst/>
            <a:gdLst/>
            <a:ahLst/>
            <a:cxnLst/>
            <a:rect l="l" t="t" r="r" b="b"/>
            <a:pathLst>
              <a:path w="3336284" h="2739923">
                <a:moveTo>
                  <a:pt x="0" y="0"/>
                </a:moveTo>
                <a:lnTo>
                  <a:pt x="3336283" y="0"/>
                </a:lnTo>
                <a:lnTo>
                  <a:pt x="3336283" y="2739923"/>
                </a:lnTo>
                <a:lnTo>
                  <a:pt x="0" y="2739923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0472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2295" y="582770"/>
            <a:ext cx="15863410" cy="9121461"/>
          </a:xfrm>
          <a:custGeom>
            <a:avLst/>
            <a:gdLst/>
            <a:ahLst/>
            <a:cxnLst/>
            <a:rect l="l" t="t" r="r" b="b"/>
            <a:pathLst>
              <a:path w="15863410" h="9121461">
                <a:moveTo>
                  <a:pt x="0" y="0"/>
                </a:moveTo>
                <a:lnTo>
                  <a:pt x="15863410" y="0"/>
                </a:lnTo>
                <a:lnTo>
                  <a:pt x="15863410" y="9121460"/>
                </a:lnTo>
                <a:lnTo>
                  <a:pt x="0" y="9121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13"/>
          <p:cNvSpPr txBox="1"/>
          <p:nvPr/>
        </p:nvSpPr>
        <p:spPr>
          <a:xfrm>
            <a:off x="5029200" y="1104900"/>
            <a:ext cx="7342504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6600" spc="3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  <a:sym typeface="Le Petit Cochon"/>
              </a:rPr>
              <a:t>Простейшие</a:t>
            </a:r>
            <a:endParaRPr lang="en-US" sz="6600" spc="3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  <a:sym typeface="Le Petit Cochon"/>
            </a:endParaRPr>
          </a:p>
        </p:txBody>
      </p:sp>
      <p:sp>
        <p:nvSpPr>
          <p:cNvPr id="10" name="TextBox 12"/>
          <p:cNvSpPr txBox="1"/>
          <p:nvPr/>
        </p:nvSpPr>
        <p:spPr>
          <a:xfrm>
            <a:off x="2852102" y="7658100"/>
            <a:ext cx="123063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6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Дыхание осуществляется через всю поверхность тела. </a:t>
            </a:r>
            <a:r>
              <a:rPr lang="ru-RU" sz="3600" dirty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Этот процесс происходит благодаря </a:t>
            </a:r>
            <a:r>
              <a:rPr lang="ru-RU" sz="36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диффузии.</a:t>
            </a:r>
            <a:endParaRPr lang="en-US" sz="36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  <a:sym typeface="Louisville I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4" t="28518" r="11811" b="37407"/>
          <a:stretch/>
        </p:blipFill>
        <p:spPr>
          <a:xfrm>
            <a:off x="5486400" y="2552700"/>
            <a:ext cx="7285383" cy="45627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2295" y="582770"/>
            <a:ext cx="15863410" cy="9121461"/>
          </a:xfrm>
          <a:custGeom>
            <a:avLst/>
            <a:gdLst/>
            <a:ahLst/>
            <a:cxnLst/>
            <a:rect l="l" t="t" r="r" b="b"/>
            <a:pathLst>
              <a:path w="15863410" h="9121461">
                <a:moveTo>
                  <a:pt x="0" y="0"/>
                </a:moveTo>
                <a:lnTo>
                  <a:pt x="15863410" y="0"/>
                </a:lnTo>
                <a:lnTo>
                  <a:pt x="15863410" y="9121460"/>
                </a:lnTo>
                <a:lnTo>
                  <a:pt x="0" y="9121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13"/>
          <p:cNvSpPr txBox="1"/>
          <p:nvPr/>
        </p:nvSpPr>
        <p:spPr>
          <a:xfrm>
            <a:off x="4038600" y="1106733"/>
            <a:ext cx="96012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6600" spc="3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  <a:sym typeface="Le Petit Cochon"/>
              </a:rPr>
              <a:t>Кишечнополостные</a:t>
            </a:r>
            <a:endParaRPr lang="en-US" sz="6600" spc="3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  <a:sym typeface="Le Petit Cochon"/>
            </a:endParaRPr>
          </a:p>
        </p:txBody>
      </p:sp>
      <p:sp>
        <p:nvSpPr>
          <p:cNvPr id="10" name="TextBox 12"/>
          <p:cNvSpPr txBox="1"/>
          <p:nvPr/>
        </p:nvSpPr>
        <p:spPr>
          <a:xfrm>
            <a:off x="2514600" y="8076042"/>
            <a:ext cx="123063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6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Дыхание осуществляется через всю поверхность тела. </a:t>
            </a:r>
            <a:endParaRPr lang="en-US" sz="36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  <a:sym typeface="Louisville I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1" t="7778" r="25901" b="58148"/>
          <a:stretch/>
        </p:blipFill>
        <p:spPr>
          <a:xfrm>
            <a:off x="5981700" y="2646359"/>
            <a:ext cx="6324600" cy="50160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2295" y="582770"/>
            <a:ext cx="15863410" cy="9121461"/>
          </a:xfrm>
          <a:custGeom>
            <a:avLst/>
            <a:gdLst/>
            <a:ahLst/>
            <a:cxnLst/>
            <a:rect l="l" t="t" r="r" b="b"/>
            <a:pathLst>
              <a:path w="15863410" h="9121461">
                <a:moveTo>
                  <a:pt x="0" y="0"/>
                </a:moveTo>
                <a:lnTo>
                  <a:pt x="15863410" y="0"/>
                </a:lnTo>
                <a:lnTo>
                  <a:pt x="15863410" y="9121460"/>
                </a:lnTo>
                <a:lnTo>
                  <a:pt x="0" y="9121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3"/>
          <p:cNvSpPr txBox="1"/>
          <p:nvPr/>
        </p:nvSpPr>
        <p:spPr>
          <a:xfrm>
            <a:off x="3886200" y="1155476"/>
            <a:ext cx="96012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6600" spc="3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  <a:sym typeface="Le Petit Cochon"/>
              </a:rPr>
              <a:t>Плоские черви</a:t>
            </a:r>
            <a:endParaRPr lang="en-US" sz="6600" spc="3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  <a:sym typeface="Le Petit Cocho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19400" y="8100759"/>
            <a:ext cx="123063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6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Дыхание осуществляется через всю поверхность тела. </a:t>
            </a:r>
            <a:endParaRPr lang="en-US" sz="36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  <a:sym typeface="Louisville I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141" y="2390317"/>
            <a:ext cx="6591718" cy="52720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6200" y="-25618"/>
            <a:ext cx="18364200" cy="10312618"/>
          </a:xfrm>
          <a:prstGeom prst="rect">
            <a:avLst/>
          </a:prstGeom>
          <a:solidFill>
            <a:srgbClr val="F8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Freeform 2"/>
          <p:cNvSpPr/>
          <p:nvPr/>
        </p:nvSpPr>
        <p:spPr>
          <a:xfrm>
            <a:off x="1212295" y="582770"/>
            <a:ext cx="15863410" cy="9121461"/>
          </a:xfrm>
          <a:custGeom>
            <a:avLst/>
            <a:gdLst/>
            <a:ahLst/>
            <a:cxnLst/>
            <a:rect l="l" t="t" r="r" b="b"/>
            <a:pathLst>
              <a:path w="15863410" h="9121461">
                <a:moveTo>
                  <a:pt x="0" y="0"/>
                </a:moveTo>
                <a:lnTo>
                  <a:pt x="15863410" y="0"/>
                </a:lnTo>
                <a:lnTo>
                  <a:pt x="15863410" y="9121460"/>
                </a:lnTo>
                <a:lnTo>
                  <a:pt x="0" y="9121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3"/>
          <p:cNvSpPr txBox="1"/>
          <p:nvPr/>
        </p:nvSpPr>
        <p:spPr>
          <a:xfrm>
            <a:off x="4114800" y="1140814"/>
            <a:ext cx="96012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6600" spc="3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  <a:sym typeface="Le Petit Cochon"/>
              </a:rPr>
              <a:t>Круглые черви</a:t>
            </a:r>
            <a:endParaRPr lang="en-US" sz="6600" spc="3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  <a:sym typeface="Le Petit Cocho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90850" y="7977029"/>
            <a:ext cx="123063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6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Дыхательная система отсутствует. Газообмен осуществляется посредством диффузии.</a:t>
            </a:r>
            <a:endParaRPr lang="en-US" sz="36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  <a:sym typeface="Louisville I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714521"/>
            <a:ext cx="6858000" cy="46247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0765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6200" y="-25618"/>
            <a:ext cx="18364200" cy="10312618"/>
          </a:xfrm>
          <a:prstGeom prst="rect">
            <a:avLst/>
          </a:prstGeom>
          <a:solidFill>
            <a:srgbClr val="F8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Freeform 2"/>
          <p:cNvSpPr/>
          <p:nvPr/>
        </p:nvSpPr>
        <p:spPr>
          <a:xfrm>
            <a:off x="1212295" y="582770"/>
            <a:ext cx="15863410" cy="9121461"/>
          </a:xfrm>
          <a:custGeom>
            <a:avLst/>
            <a:gdLst/>
            <a:ahLst/>
            <a:cxnLst/>
            <a:rect l="l" t="t" r="r" b="b"/>
            <a:pathLst>
              <a:path w="15863410" h="9121461">
                <a:moveTo>
                  <a:pt x="0" y="0"/>
                </a:moveTo>
                <a:lnTo>
                  <a:pt x="15863410" y="0"/>
                </a:lnTo>
                <a:lnTo>
                  <a:pt x="15863410" y="9121460"/>
                </a:lnTo>
                <a:lnTo>
                  <a:pt x="0" y="9121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3"/>
          <p:cNvSpPr txBox="1"/>
          <p:nvPr/>
        </p:nvSpPr>
        <p:spPr>
          <a:xfrm>
            <a:off x="3886200" y="1155476"/>
            <a:ext cx="96012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6600" spc="3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  <a:sym typeface="Le Petit Cochon"/>
              </a:rPr>
              <a:t>Кольчатые черви</a:t>
            </a:r>
            <a:endParaRPr lang="en-US" sz="6600" spc="3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  <a:sym typeface="Le Petit Cocho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43200" y="7451616"/>
            <a:ext cx="123063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6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  <a:sym typeface="Louisville I"/>
              </a:rPr>
              <a:t>Большинство кольчатых червей дышат всей поверхностью тела, морские представители – жабрами.</a:t>
            </a:r>
            <a:endParaRPr lang="en-US" sz="36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  <a:sym typeface="Louisville 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96"/>
          <a:stretch/>
        </p:blipFill>
        <p:spPr>
          <a:xfrm>
            <a:off x="9448800" y="2933700"/>
            <a:ext cx="6191229" cy="38866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0"/>
          <a:stretch/>
        </p:blipFill>
        <p:spPr>
          <a:xfrm>
            <a:off x="2327553" y="2925483"/>
            <a:ext cx="6276943" cy="38948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363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6200" y="-25618"/>
            <a:ext cx="18364200" cy="10312618"/>
          </a:xfrm>
          <a:prstGeom prst="rect">
            <a:avLst/>
          </a:prstGeom>
          <a:solidFill>
            <a:srgbClr val="F8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Freeform 2"/>
          <p:cNvSpPr/>
          <p:nvPr/>
        </p:nvSpPr>
        <p:spPr>
          <a:xfrm>
            <a:off x="1212295" y="582770"/>
            <a:ext cx="15863410" cy="9121461"/>
          </a:xfrm>
          <a:custGeom>
            <a:avLst/>
            <a:gdLst/>
            <a:ahLst/>
            <a:cxnLst/>
            <a:rect l="l" t="t" r="r" b="b"/>
            <a:pathLst>
              <a:path w="15863410" h="9121461">
                <a:moveTo>
                  <a:pt x="0" y="0"/>
                </a:moveTo>
                <a:lnTo>
                  <a:pt x="15863410" y="0"/>
                </a:lnTo>
                <a:lnTo>
                  <a:pt x="15863410" y="9121460"/>
                </a:lnTo>
                <a:lnTo>
                  <a:pt x="0" y="9121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3"/>
          <p:cNvSpPr txBox="1"/>
          <p:nvPr/>
        </p:nvSpPr>
        <p:spPr>
          <a:xfrm>
            <a:off x="3886200" y="1155476"/>
            <a:ext cx="96012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6600" spc="3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  <a:sym typeface="Le Petit Cochon"/>
              </a:rPr>
              <a:t>Моллюски</a:t>
            </a:r>
            <a:endParaRPr lang="en-US" sz="6600" spc="3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  <a:sym typeface="Le Petit Cocho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60505" y="4076700"/>
            <a:ext cx="655320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36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  <a:sym typeface="Louisville I"/>
              </a:rPr>
              <a:t>Дыхательная система представлена жабрами у большинства водных животных, лёгкими – у наземных.</a:t>
            </a:r>
            <a:endParaRPr lang="en-US" sz="36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  <a:sym typeface="Louisville I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71" y="3013948"/>
            <a:ext cx="7315200" cy="48954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2169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6200" y="-25618"/>
            <a:ext cx="18364200" cy="10312618"/>
          </a:xfrm>
          <a:prstGeom prst="rect">
            <a:avLst/>
          </a:prstGeom>
          <a:solidFill>
            <a:srgbClr val="F8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Freeform 2"/>
          <p:cNvSpPr/>
          <p:nvPr/>
        </p:nvSpPr>
        <p:spPr>
          <a:xfrm>
            <a:off x="1212295" y="582770"/>
            <a:ext cx="15863410" cy="9121461"/>
          </a:xfrm>
          <a:custGeom>
            <a:avLst/>
            <a:gdLst/>
            <a:ahLst/>
            <a:cxnLst/>
            <a:rect l="l" t="t" r="r" b="b"/>
            <a:pathLst>
              <a:path w="15863410" h="9121461">
                <a:moveTo>
                  <a:pt x="0" y="0"/>
                </a:moveTo>
                <a:lnTo>
                  <a:pt x="15863410" y="0"/>
                </a:lnTo>
                <a:lnTo>
                  <a:pt x="15863410" y="9121460"/>
                </a:lnTo>
                <a:lnTo>
                  <a:pt x="0" y="9121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3"/>
          <p:cNvSpPr txBox="1"/>
          <p:nvPr/>
        </p:nvSpPr>
        <p:spPr>
          <a:xfrm>
            <a:off x="3886200" y="1155476"/>
            <a:ext cx="96012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6600" spc="3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  <a:sym typeface="Le Petit Cochon"/>
              </a:rPr>
              <a:t>Ракообразные</a:t>
            </a:r>
            <a:endParaRPr lang="en-US" sz="6600" spc="3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  <a:sym typeface="Le Petit Cocho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76475" y="7505700"/>
            <a:ext cx="1365885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6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  <a:sym typeface="Louisville I"/>
              </a:rPr>
              <a:t>Дыхательная система представлена жабрами. Многие мелкие ракообразные не имеют жабры и дышат с помощью кожи.</a:t>
            </a:r>
            <a:endParaRPr lang="en-US" sz="36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  <a:sym typeface="Louisville 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476499"/>
            <a:ext cx="6754563" cy="4665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0" r="12622"/>
          <a:stretch/>
        </p:blipFill>
        <p:spPr>
          <a:xfrm>
            <a:off x="9860868" y="2374054"/>
            <a:ext cx="5213990" cy="486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39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6200" y="-25618"/>
            <a:ext cx="18364200" cy="10312618"/>
          </a:xfrm>
          <a:prstGeom prst="rect">
            <a:avLst/>
          </a:prstGeom>
          <a:solidFill>
            <a:srgbClr val="F8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Freeform 2"/>
          <p:cNvSpPr/>
          <p:nvPr/>
        </p:nvSpPr>
        <p:spPr>
          <a:xfrm>
            <a:off x="1212295" y="582770"/>
            <a:ext cx="15863410" cy="9121461"/>
          </a:xfrm>
          <a:custGeom>
            <a:avLst/>
            <a:gdLst/>
            <a:ahLst/>
            <a:cxnLst/>
            <a:rect l="l" t="t" r="r" b="b"/>
            <a:pathLst>
              <a:path w="15863410" h="9121461">
                <a:moveTo>
                  <a:pt x="0" y="0"/>
                </a:moveTo>
                <a:lnTo>
                  <a:pt x="15863410" y="0"/>
                </a:lnTo>
                <a:lnTo>
                  <a:pt x="15863410" y="9121460"/>
                </a:lnTo>
                <a:lnTo>
                  <a:pt x="0" y="9121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3"/>
          <p:cNvSpPr txBox="1"/>
          <p:nvPr/>
        </p:nvSpPr>
        <p:spPr>
          <a:xfrm>
            <a:off x="4343400" y="1036425"/>
            <a:ext cx="96012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6600" spc="3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  <a:sym typeface="Le Petit Cochon"/>
              </a:rPr>
              <a:t>Паукообразные </a:t>
            </a:r>
            <a:endParaRPr lang="en-US" sz="6600" spc="3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  <a:sym typeface="Le Petit Cocho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2200" y="6972300"/>
            <a:ext cx="131064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6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  <a:sym typeface="Louisville I"/>
              </a:rPr>
              <a:t>Дыхательная система представлена трахеями или одной парой легких (расположены в брюшке). Некоторые клещи не имеют органов дыхания, у них газообмен происходит через покровы тела.</a:t>
            </a:r>
            <a:endParaRPr lang="en-US" sz="36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  <a:sym typeface="Louisville 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356282"/>
            <a:ext cx="7336995" cy="44548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8794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6200" y="-25618"/>
            <a:ext cx="18364200" cy="10312618"/>
          </a:xfrm>
          <a:prstGeom prst="rect">
            <a:avLst/>
          </a:prstGeom>
          <a:solidFill>
            <a:srgbClr val="F8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Freeform 2"/>
          <p:cNvSpPr/>
          <p:nvPr/>
        </p:nvSpPr>
        <p:spPr>
          <a:xfrm>
            <a:off x="1174195" y="569960"/>
            <a:ext cx="15863410" cy="9121461"/>
          </a:xfrm>
          <a:custGeom>
            <a:avLst/>
            <a:gdLst/>
            <a:ahLst/>
            <a:cxnLst/>
            <a:rect l="l" t="t" r="r" b="b"/>
            <a:pathLst>
              <a:path w="15863410" h="9121461">
                <a:moveTo>
                  <a:pt x="0" y="0"/>
                </a:moveTo>
                <a:lnTo>
                  <a:pt x="15863410" y="0"/>
                </a:lnTo>
                <a:lnTo>
                  <a:pt x="15863410" y="9121460"/>
                </a:lnTo>
                <a:lnTo>
                  <a:pt x="0" y="9121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3"/>
          <p:cNvSpPr txBox="1"/>
          <p:nvPr/>
        </p:nvSpPr>
        <p:spPr>
          <a:xfrm>
            <a:off x="4305300" y="959616"/>
            <a:ext cx="96012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6600" spc="3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  <a:sym typeface="Le Petit Cochon"/>
              </a:rPr>
              <a:t>Насекомые </a:t>
            </a:r>
            <a:endParaRPr lang="en-US" sz="6600" spc="3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  <a:sym typeface="Le Petit Cocho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2200" y="6972300"/>
            <a:ext cx="1310640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6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  <a:sym typeface="Louisville I"/>
              </a:rPr>
              <a:t>Дыхательная система представлена системой трахей, открывающихся наружу дыхальцами. Трахеи ветвятся и окружают все внутренние органы.</a:t>
            </a:r>
            <a:endParaRPr lang="en-US" sz="36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  <a:sym typeface="Louisville I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364935"/>
            <a:ext cx="7086600" cy="4439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4477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6200" y="-25618"/>
            <a:ext cx="18364200" cy="10312618"/>
          </a:xfrm>
          <a:prstGeom prst="rect">
            <a:avLst/>
          </a:prstGeom>
          <a:solidFill>
            <a:srgbClr val="F8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Freeform 2"/>
          <p:cNvSpPr/>
          <p:nvPr/>
        </p:nvSpPr>
        <p:spPr>
          <a:xfrm>
            <a:off x="1212295" y="582770"/>
            <a:ext cx="15863410" cy="9121461"/>
          </a:xfrm>
          <a:custGeom>
            <a:avLst/>
            <a:gdLst/>
            <a:ahLst/>
            <a:cxnLst/>
            <a:rect l="l" t="t" r="r" b="b"/>
            <a:pathLst>
              <a:path w="15863410" h="9121461">
                <a:moveTo>
                  <a:pt x="0" y="0"/>
                </a:moveTo>
                <a:lnTo>
                  <a:pt x="15863410" y="0"/>
                </a:lnTo>
                <a:lnTo>
                  <a:pt x="15863410" y="9121460"/>
                </a:lnTo>
                <a:lnTo>
                  <a:pt x="0" y="9121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3"/>
          <p:cNvSpPr txBox="1"/>
          <p:nvPr/>
        </p:nvSpPr>
        <p:spPr>
          <a:xfrm>
            <a:off x="4114800" y="1181100"/>
            <a:ext cx="96012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6600" spc="3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  <a:sym typeface="Le Petit Cochon"/>
              </a:rPr>
              <a:t>Рыбы</a:t>
            </a:r>
            <a:endParaRPr lang="en-US" sz="6600" spc="3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  <a:sym typeface="Le Petit Cocho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0800" y="7342665"/>
            <a:ext cx="1310640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6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  <a:sym typeface="Louisville I"/>
              </a:rPr>
              <a:t>Органы дыхания рыб – жабры. Каждая жабра состоит из жаберных дуг, двух рядов жаберных лепестков и жаберных тычинок.</a:t>
            </a:r>
            <a:endParaRPr lang="en-US" sz="36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  <a:sym typeface="Louisville I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0"/>
          <a:stretch/>
        </p:blipFill>
        <p:spPr>
          <a:xfrm>
            <a:off x="6433885" y="2460742"/>
            <a:ext cx="4963029" cy="44723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8849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717990">
            <a:off x="988197" y="6386942"/>
            <a:ext cx="4789522" cy="5299609"/>
          </a:xfrm>
          <a:custGeom>
            <a:avLst/>
            <a:gdLst/>
            <a:ahLst/>
            <a:cxnLst/>
            <a:rect l="l" t="t" r="r" b="b"/>
            <a:pathLst>
              <a:path w="4789522" h="5299609">
                <a:moveTo>
                  <a:pt x="0" y="0"/>
                </a:moveTo>
                <a:lnTo>
                  <a:pt x="4789522" y="0"/>
                </a:lnTo>
                <a:lnTo>
                  <a:pt x="4789522" y="5299609"/>
                </a:lnTo>
                <a:lnTo>
                  <a:pt x="0" y="52996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4082" flipV="1">
            <a:off x="-1004445" y="870840"/>
            <a:ext cx="5095133" cy="5266287"/>
          </a:xfrm>
          <a:custGeom>
            <a:avLst/>
            <a:gdLst/>
            <a:ahLst/>
            <a:cxnLst/>
            <a:rect l="l" t="t" r="r" b="b"/>
            <a:pathLst>
              <a:path w="5095133" h="5266287">
                <a:moveTo>
                  <a:pt x="0" y="5266287"/>
                </a:moveTo>
                <a:lnTo>
                  <a:pt x="5095132" y="5266287"/>
                </a:lnTo>
                <a:lnTo>
                  <a:pt x="5095132" y="0"/>
                </a:lnTo>
                <a:lnTo>
                  <a:pt x="0" y="0"/>
                </a:lnTo>
                <a:lnTo>
                  <a:pt x="0" y="526628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152105">
            <a:off x="14588927" y="6207977"/>
            <a:ext cx="4860784" cy="4800024"/>
          </a:xfrm>
          <a:custGeom>
            <a:avLst/>
            <a:gdLst/>
            <a:ahLst/>
            <a:cxnLst/>
            <a:rect l="l" t="t" r="r" b="b"/>
            <a:pathLst>
              <a:path w="4860784" h="4800024">
                <a:moveTo>
                  <a:pt x="0" y="0"/>
                </a:moveTo>
                <a:lnTo>
                  <a:pt x="4860784" y="0"/>
                </a:lnTo>
                <a:lnTo>
                  <a:pt x="4860784" y="4800024"/>
                </a:lnTo>
                <a:lnTo>
                  <a:pt x="0" y="48000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103607" y="774312"/>
            <a:ext cx="4412654" cy="4114800"/>
          </a:xfrm>
          <a:custGeom>
            <a:avLst/>
            <a:gdLst/>
            <a:ahLst/>
            <a:cxnLst/>
            <a:rect l="l" t="t" r="r" b="b"/>
            <a:pathLst>
              <a:path w="4412654" h="4114800">
                <a:moveTo>
                  <a:pt x="0" y="0"/>
                </a:moveTo>
                <a:lnTo>
                  <a:pt x="4412654" y="0"/>
                </a:lnTo>
                <a:lnTo>
                  <a:pt x="44126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719679">
            <a:off x="6740328" y="7531059"/>
            <a:ext cx="5095133" cy="5266287"/>
          </a:xfrm>
          <a:custGeom>
            <a:avLst/>
            <a:gdLst/>
            <a:ahLst/>
            <a:cxnLst/>
            <a:rect l="l" t="t" r="r" b="b"/>
            <a:pathLst>
              <a:path w="5095133" h="5266287">
                <a:moveTo>
                  <a:pt x="0" y="0"/>
                </a:moveTo>
                <a:lnTo>
                  <a:pt x="5095132" y="0"/>
                </a:lnTo>
                <a:lnTo>
                  <a:pt x="5095132" y="5266287"/>
                </a:lnTo>
                <a:lnTo>
                  <a:pt x="0" y="5266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82958" y="-2369971"/>
            <a:ext cx="4965177" cy="5586698"/>
          </a:xfrm>
          <a:custGeom>
            <a:avLst/>
            <a:gdLst/>
            <a:ahLst/>
            <a:cxnLst/>
            <a:rect l="l" t="t" r="r" b="b"/>
            <a:pathLst>
              <a:path w="4965177" h="5586698">
                <a:moveTo>
                  <a:pt x="0" y="0"/>
                </a:moveTo>
                <a:lnTo>
                  <a:pt x="4965178" y="0"/>
                </a:lnTo>
                <a:lnTo>
                  <a:pt x="4965178" y="5586697"/>
                </a:lnTo>
                <a:lnTo>
                  <a:pt x="0" y="55866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496012" y="-1287005"/>
            <a:ext cx="3991356" cy="4114800"/>
          </a:xfrm>
          <a:custGeom>
            <a:avLst/>
            <a:gdLst/>
            <a:ahLst/>
            <a:cxnLst/>
            <a:rect l="l" t="t" r="r" b="b"/>
            <a:pathLst>
              <a:path w="3991356" h="4114800">
                <a:moveTo>
                  <a:pt x="0" y="0"/>
                </a:moveTo>
                <a:lnTo>
                  <a:pt x="3991356" y="0"/>
                </a:lnTo>
                <a:lnTo>
                  <a:pt x="3991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112433" y="6942229"/>
            <a:ext cx="4350922" cy="3344771"/>
          </a:xfrm>
          <a:custGeom>
            <a:avLst/>
            <a:gdLst/>
            <a:ahLst/>
            <a:cxnLst/>
            <a:rect l="l" t="t" r="r" b="b"/>
            <a:pathLst>
              <a:path w="4350922" h="3344771">
                <a:moveTo>
                  <a:pt x="0" y="0"/>
                </a:moveTo>
                <a:lnTo>
                  <a:pt x="4350922" y="0"/>
                </a:lnTo>
                <a:lnTo>
                  <a:pt x="4350922" y="3344771"/>
                </a:lnTo>
                <a:lnTo>
                  <a:pt x="0" y="334477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390387" y="183589"/>
            <a:ext cx="4767211" cy="3033138"/>
          </a:xfrm>
          <a:custGeom>
            <a:avLst/>
            <a:gdLst/>
            <a:ahLst/>
            <a:cxnLst/>
            <a:rect l="l" t="t" r="r" b="b"/>
            <a:pathLst>
              <a:path w="4767211" h="3033138">
                <a:moveTo>
                  <a:pt x="0" y="0"/>
                </a:moveTo>
                <a:lnTo>
                  <a:pt x="4767211" y="0"/>
                </a:lnTo>
                <a:lnTo>
                  <a:pt x="4767211" y="3033137"/>
                </a:lnTo>
                <a:lnTo>
                  <a:pt x="0" y="303313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2296935" y="6003609"/>
            <a:ext cx="3779547" cy="3863251"/>
          </a:xfrm>
          <a:custGeom>
            <a:avLst/>
            <a:gdLst/>
            <a:ahLst/>
            <a:cxnLst/>
            <a:rect l="l" t="t" r="r" b="b"/>
            <a:pathLst>
              <a:path w="3779547" h="3863251">
                <a:moveTo>
                  <a:pt x="3779547" y="0"/>
                </a:moveTo>
                <a:lnTo>
                  <a:pt x="0" y="0"/>
                </a:lnTo>
                <a:lnTo>
                  <a:pt x="0" y="3863250"/>
                </a:lnTo>
                <a:lnTo>
                  <a:pt x="3779547" y="3863250"/>
                </a:lnTo>
                <a:lnTo>
                  <a:pt x="3779547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756604" y="574159"/>
            <a:ext cx="3853809" cy="3160124"/>
          </a:xfrm>
          <a:custGeom>
            <a:avLst/>
            <a:gdLst/>
            <a:ahLst/>
            <a:cxnLst/>
            <a:rect l="l" t="t" r="r" b="b"/>
            <a:pathLst>
              <a:path w="3853809" h="3160124">
                <a:moveTo>
                  <a:pt x="0" y="0"/>
                </a:moveTo>
                <a:lnTo>
                  <a:pt x="3853810" y="0"/>
                </a:lnTo>
                <a:lnTo>
                  <a:pt x="3853810" y="3160124"/>
                </a:lnTo>
                <a:lnTo>
                  <a:pt x="0" y="316012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3718378" y="6573173"/>
            <a:ext cx="3739136" cy="2967939"/>
          </a:xfrm>
          <a:custGeom>
            <a:avLst/>
            <a:gdLst/>
            <a:ahLst/>
            <a:cxnLst/>
            <a:rect l="l" t="t" r="r" b="b"/>
            <a:pathLst>
              <a:path w="3739136" h="2967939">
                <a:moveTo>
                  <a:pt x="3739137" y="0"/>
                </a:moveTo>
                <a:lnTo>
                  <a:pt x="0" y="0"/>
                </a:lnTo>
                <a:lnTo>
                  <a:pt x="0" y="2967939"/>
                </a:lnTo>
                <a:lnTo>
                  <a:pt x="3739137" y="2967939"/>
                </a:lnTo>
                <a:lnTo>
                  <a:pt x="3739137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87303" y="2118856"/>
            <a:ext cx="3874484" cy="2770256"/>
          </a:xfrm>
          <a:custGeom>
            <a:avLst/>
            <a:gdLst/>
            <a:ahLst/>
            <a:cxnLst/>
            <a:rect l="l" t="t" r="r" b="b"/>
            <a:pathLst>
              <a:path w="3874484" h="2770256">
                <a:moveTo>
                  <a:pt x="0" y="0"/>
                </a:moveTo>
                <a:lnTo>
                  <a:pt x="3874484" y="0"/>
                </a:lnTo>
                <a:lnTo>
                  <a:pt x="3874484" y="2770256"/>
                </a:lnTo>
                <a:lnTo>
                  <a:pt x="0" y="277025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694435" y="2309565"/>
            <a:ext cx="3336284" cy="2739923"/>
          </a:xfrm>
          <a:custGeom>
            <a:avLst/>
            <a:gdLst/>
            <a:ahLst/>
            <a:cxnLst/>
            <a:rect l="l" t="t" r="r" b="b"/>
            <a:pathLst>
              <a:path w="3336284" h="2739923">
                <a:moveTo>
                  <a:pt x="0" y="0"/>
                </a:moveTo>
                <a:lnTo>
                  <a:pt x="3336283" y="0"/>
                </a:lnTo>
                <a:lnTo>
                  <a:pt x="3336283" y="2739923"/>
                </a:lnTo>
                <a:lnTo>
                  <a:pt x="0" y="2739923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161787" y="4090289"/>
            <a:ext cx="10308531" cy="1156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ru-RU" sz="7200" spc="699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  <a:sym typeface="Le Petit Cochon"/>
              </a:rPr>
              <a:t>Дыхание животных</a:t>
            </a:r>
            <a:endParaRPr lang="en-US" sz="7200" spc="699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  <a:sym typeface="Le Petit Cocho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6200" y="-25618"/>
            <a:ext cx="18364200" cy="10312618"/>
          </a:xfrm>
          <a:prstGeom prst="rect">
            <a:avLst/>
          </a:prstGeom>
          <a:solidFill>
            <a:srgbClr val="F8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Freeform 2"/>
          <p:cNvSpPr/>
          <p:nvPr/>
        </p:nvSpPr>
        <p:spPr>
          <a:xfrm>
            <a:off x="1212295" y="582770"/>
            <a:ext cx="15863410" cy="9121461"/>
          </a:xfrm>
          <a:custGeom>
            <a:avLst/>
            <a:gdLst/>
            <a:ahLst/>
            <a:cxnLst/>
            <a:rect l="l" t="t" r="r" b="b"/>
            <a:pathLst>
              <a:path w="15863410" h="9121461">
                <a:moveTo>
                  <a:pt x="0" y="0"/>
                </a:moveTo>
                <a:lnTo>
                  <a:pt x="15863410" y="0"/>
                </a:lnTo>
                <a:lnTo>
                  <a:pt x="15863410" y="9121460"/>
                </a:lnTo>
                <a:lnTo>
                  <a:pt x="0" y="9121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3"/>
          <p:cNvSpPr txBox="1"/>
          <p:nvPr/>
        </p:nvSpPr>
        <p:spPr>
          <a:xfrm>
            <a:off x="4114800" y="1181100"/>
            <a:ext cx="96012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6600" spc="3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  <a:sym typeface="Le Petit Cochon"/>
              </a:rPr>
              <a:t>Хрящевые рыбы</a:t>
            </a:r>
            <a:endParaRPr lang="en-US" sz="6600" spc="3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  <a:sym typeface="Le Petit Cocho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34400" y="3347641"/>
            <a:ext cx="76962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36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  <a:sym typeface="Louisville I"/>
              </a:rPr>
              <a:t>Органы дыхания – жабры, внутренними отверстиями открываются в глотку, а наружными – на поверхность тела по бокам головы. Жаберные отверстия разделены широкими перегородками, жаберная крышка отсутствует.</a:t>
            </a:r>
            <a:endParaRPr lang="en-US" sz="36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  <a:sym typeface="Louisville 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908" y="2628900"/>
            <a:ext cx="5794652" cy="5613013"/>
          </a:xfrm>
          <a:prstGeom prst="ellipse">
            <a:avLst/>
          </a:prstGeom>
          <a:ln w="63500" cap="rnd">
            <a:solidFill>
              <a:schemeClr val="tx2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94039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6200" y="-25618"/>
            <a:ext cx="18364200" cy="10312618"/>
          </a:xfrm>
          <a:prstGeom prst="rect">
            <a:avLst/>
          </a:prstGeom>
          <a:solidFill>
            <a:srgbClr val="F8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Freeform 2"/>
          <p:cNvSpPr/>
          <p:nvPr/>
        </p:nvSpPr>
        <p:spPr>
          <a:xfrm>
            <a:off x="1212295" y="582770"/>
            <a:ext cx="15863410" cy="9121461"/>
          </a:xfrm>
          <a:custGeom>
            <a:avLst/>
            <a:gdLst/>
            <a:ahLst/>
            <a:cxnLst/>
            <a:rect l="l" t="t" r="r" b="b"/>
            <a:pathLst>
              <a:path w="15863410" h="9121461">
                <a:moveTo>
                  <a:pt x="0" y="0"/>
                </a:moveTo>
                <a:lnTo>
                  <a:pt x="15863410" y="0"/>
                </a:lnTo>
                <a:lnTo>
                  <a:pt x="15863410" y="9121460"/>
                </a:lnTo>
                <a:lnTo>
                  <a:pt x="0" y="9121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3"/>
          <p:cNvSpPr txBox="1"/>
          <p:nvPr/>
        </p:nvSpPr>
        <p:spPr>
          <a:xfrm>
            <a:off x="4114800" y="1181100"/>
            <a:ext cx="96012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6600" spc="3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  <a:sym typeface="Le Petit Cochon"/>
              </a:rPr>
              <a:t>Костные рыбы</a:t>
            </a:r>
            <a:endParaRPr lang="en-US" sz="6600" spc="3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  <a:sym typeface="Le Petit Cocho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28800" y="4533900"/>
            <a:ext cx="685800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36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  <a:sym typeface="Louisville I"/>
              </a:rPr>
              <a:t>Жабры находятся на жаберных дугах. Жаберные щели прикрыты жаберной крышкой.</a:t>
            </a:r>
            <a:endParaRPr lang="en-US" sz="36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  <a:sym typeface="Louisville 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242" y="2400300"/>
            <a:ext cx="6248400" cy="5813600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9686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2295" y="582770"/>
            <a:ext cx="15863410" cy="9121461"/>
          </a:xfrm>
          <a:custGeom>
            <a:avLst/>
            <a:gdLst/>
            <a:ahLst/>
            <a:cxnLst/>
            <a:rect l="l" t="t" r="r" b="b"/>
            <a:pathLst>
              <a:path w="15863410" h="9121461">
                <a:moveTo>
                  <a:pt x="0" y="0"/>
                </a:moveTo>
                <a:lnTo>
                  <a:pt x="15863410" y="0"/>
                </a:lnTo>
                <a:lnTo>
                  <a:pt x="15863410" y="9121460"/>
                </a:lnTo>
                <a:lnTo>
                  <a:pt x="0" y="9121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/>
          <p:cNvSpPr/>
          <p:nvPr/>
        </p:nvSpPr>
        <p:spPr>
          <a:xfrm>
            <a:off x="-152400" y="-114300"/>
            <a:ext cx="7620000" cy="10591799"/>
          </a:xfrm>
          <a:custGeom>
            <a:avLst/>
            <a:gdLst/>
            <a:ahLst/>
            <a:cxnLst/>
            <a:rect l="l" t="t" r="r" b="b"/>
            <a:pathLst>
              <a:path w="5235676" h="7858425">
                <a:moveTo>
                  <a:pt x="0" y="0"/>
                </a:moveTo>
                <a:lnTo>
                  <a:pt x="5235676" y="0"/>
                </a:lnTo>
                <a:lnTo>
                  <a:pt x="5235676" y="7858425"/>
                </a:lnTo>
                <a:lnTo>
                  <a:pt x="0" y="78584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TextBox 13"/>
          <p:cNvSpPr txBox="1"/>
          <p:nvPr/>
        </p:nvSpPr>
        <p:spPr>
          <a:xfrm>
            <a:off x="4876800" y="1333500"/>
            <a:ext cx="96012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6600" spc="3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  <a:sym typeface="Le Petit Cochon"/>
              </a:rPr>
              <a:t>Земноводные</a:t>
            </a:r>
            <a:endParaRPr lang="en-US" sz="6600" spc="3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  <a:sym typeface="Le Petit Cocho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15200" y="4457700"/>
            <a:ext cx="88392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36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  <a:sym typeface="Louisville I"/>
              </a:rPr>
              <a:t>Дыхание земноводных осуществляется с помощью легких и кожи, а на ранних этапах развития им присуще жаберное дыхание.</a:t>
            </a:r>
            <a:endParaRPr lang="en-US" sz="36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  <a:sym typeface="Louisville 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76200" y="-25618"/>
            <a:ext cx="18364200" cy="10312618"/>
          </a:xfrm>
          <a:prstGeom prst="rect">
            <a:avLst/>
          </a:prstGeom>
          <a:solidFill>
            <a:srgbClr val="F8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Freeform 2"/>
          <p:cNvSpPr/>
          <p:nvPr/>
        </p:nvSpPr>
        <p:spPr>
          <a:xfrm>
            <a:off x="1212295" y="582770"/>
            <a:ext cx="15863410" cy="9121461"/>
          </a:xfrm>
          <a:custGeom>
            <a:avLst/>
            <a:gdLst/>
            <a:ahLst/>
            <a:cxnLst/>
            <a:rect l="l" t="t" r="r" b="b"/>
            <a:pathLst>
              <a:path w="15863410" h="9121461">
                <a:moveTo>
                  <a:pt x="0" y="0"/>
                </a:moveTo>
                <a:lnTo>
                  <a:pt x="15863410" y="0"/>
                </a:lnTo>
                <a:lnTo>
                  <a:pt x="15863410" y="9121460"/>
                </a:lnTo>
                <a:lnTo>
                  <a:pt x="0" y="9121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3"/>
          <p:cNvSpPr txBox="1"/>
          <p:nvPr/>
        </p:nvSpPr>
        <p:spPr>
          <a:xfrm>
            <a:off x="4191000" y="1257300"/>
            <a:ext cx="96012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6600" spc="3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  <a:sym typeface="Le Petit Cochon"/>
              </a:rPr>
              <a:t>Пресмыкающиеся</a:t>
            </a:r>
            <a:endParaRPr lang="en-US" sz="6600" spc="3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  <a:sym typeface="Le Petit Cocho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65543" y="6977955"/>
            <a:ext cx="124206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36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  <a:sym typeface="Louisville I"/>
              </a:rPr>
              <a:t>Воздухоносные пути представлены следующими органами: ноздри, носовая полость, гортань, трахеи, бронхи. Трахея появляется впервые. Легкие имеют мелкоячеистое строение.</a:t>
            </a:r>
            <a:endParaRPr lang="en-US" sz="36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  <a:sym typeface="Louisville 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703662"/>
            <a:ext cx="8083687" cy="38675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329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76200" y="-25618"/>
            <a:ext cx="18364200" cy="10312618"/>
          </a:xfrm>
          <a:prstGeom prst="rect">
            <a:avLst/>
          </a:prstGeom>
          <a:solidFill>
            <a:srgbClr val="F8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Freeform 2"/>
          <p:cNvSpPr/>
          <p:nvPr/>
        </p:nvSpPr>
        <p:spPr>
          <a:xfrm>
            <a:off x="1174195" y="569960"/>
            <a:ext cx="15863410" cy="9121461"/>
          </a:xfrm>
          <a:custGeom>
            <a:avLst/>
            <a:gdLst/>
            <a:ahLst/>
            <a:cxnLst/>
            <a:rect l="l" t="t" r="r" b="b"/>
            <a:pathLst>
              <a:path w="15863410" h="9121461">
                <a:moveTo>
                  <a:pt x="0" y="0"/>
                </a:moveTo>
                <a:lnTo>
                  <a:pt x="15863410" y="0"/>
                </a:lnTo>
                <a:lnTo>
                  <a:pt x="15863410" y="9121460"/>
                </a:lnTo>
                <a:lnTo>
                  <a:pt x="0" y="9121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3"/>
          <p:cNvSpPr txBox="1"/>
          <p:nvPr/>
        </p:nvSpPr>
        <p:spPr>
          <a:xfrm>
            <a:off x="4191000" y="1257300"/>
            <a:ext cx="96012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6600" spc="3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  <a:sym typeface="Le Petit Cochon"/>
              </a:rPr>
              <a:t>Пресмыкающиеся</a:t>
            </a:r>
            <a:endParaRPr lang="en-US" sz="6600" spc="3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  <a:sym typeface="Le Petit Cocho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87098" y="3201278"/>
            <a:ext cx="7034974" cy="4801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400" dirty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Органы дыхания птиц приспособлены к усиленному газообмену. </a:t>
            </a:r>
            <a:r>
              <a:rPr lang="ru-RU" sz="24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Легкие имеют губчатое </a:t>
            </a:r>
            <a:r>
              <a:rPr lang="ru-RU" sz="2400" dirty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строение. От глотки отходит длинная трахея, которая в грудной полости делится на два бронха. В лёгких бронхи многократно ветвятся и заканчиваются тончайшими слепо оканчивающимися канальцами — бронхиолами. В стенках бронхиол проходят капилляры кровеносных сосудов: здесь происходит газообмен. Между мышцами, среди внутренних органов и в полостях трубчатых костей крыльев находятся дополнительные придатки лёгких — воздушные мешки.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84" y="3578413"/>
            <a:ext cx="6642925" cy="42629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709184" y="8395052"/>
            <a:ext cx="14545365" cy="1696449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Воздушные мешки </a:t>
            </a:r>
            <a:r>
              <a:rPr lang="ru-RU" sz="3600" dirty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– это тонкостенные эластичные выросты между внутренними органами и пронизывающие все тело.</a:t>
            </a:r>
          </a:p>
        </p:txBody>
      </p:sp>
    </p:spTree>
    <p:extLst>
      <p:ext uri="{BB962C8B-B14F-4D97-AF65-F5344CB8AC3E}">
        <p14:creationId xmlns:p14="http://schemas.microsoft.com/office/powerpoint/2010/main" val="50064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76200" y="-25618"/>
            <a:ext cx="18364200" cy="10312618"/>
          </a:xfrm>
          <a:prstGeom prst="rect">
            <a:avLst/>
          </a:prstGeom>
          <a:solidFill>
            <a:srgbClr val="F8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Freeform 2"/>
          <p:cNvSpPr/>
          <p:nvPr/>
        </p:nvSpPr>
        <p:spPr>
          <a:xfrm>
            <a:off x="1174195" y="569960"/>
            <a:ext cx="15863410" cy="9121461"/>
          </a:xfrm>
          <a:custGeom>
            <a:avLst/>
            <a:gdLst/>
            <a:ahLst/>
            <a:cxnLst/>
            <a:rect l="l" t="t" r="r" b="b"/>
            <a:pathLst>
              <a:path w="15863410" h="9121461">
                <a:moveTo>
                  <a:pt x="0" y="0"/>
                </a:moveTo>
                <a:lnTo>
                  <a:pt x="15863410" y="0"/>
                </a:lnTo>
                <a:lnTo>
                  <a:pt x="15863410" y="9121460"/>
                </a:lnTo>
                <a:lnTo>
                  <a:pt x="0" y="9121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3"/>
          <p:cNvSpPr txBox="1"/>
          <p:nvPr/>
        </p:nvSpPr>
        <p:spPr>
          <a:xfrm>
            <a:off x="4191000" y="1457830"/>
            <a:ext cx="96012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6600" spc="3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  <a:sym typeface="Le Petit Cochon"/>
              </a:rPr>
              <a:t>Млекопитающие</a:t>
            </a:r>
            <a:endParaRPr lang="en-US" sz="6600" spc="3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  <a:sym typeface="Le Petit Cocho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05000" y="3546566"/>
            <a:ext cx="7772400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400" dirty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К органам дыхания собаки относятся лёгкие и проводящие пути: носовая полость, глотка, гортань, трахея, два бронха.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В гортани натянуты голосовые связки. Они могут приходить в движение (вибрировать) при прохождении через них воздуха, образовывая </a:t>
            </a:r>
            <a:r>
              <a:rPr lang="ru-RU" sz="24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звуки. Лёгкие </a:t>
            </a:r>
            <a:r>
              <a:rPr lang="ru-RU" sz="2400" dirty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альвеолярные — построены из мелких пузырьков (альвеол). Вентиляция лёгких происходит благодаря расширению грудной клетки. Это обеспечивается работой межрёберных мышц и диафрагмы.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3366806"/>
            <a:ext cx="5801535" cy="40486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718917" y="7834065"/>
            <a:ext cx="14545365" cy="1696449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3600" b="1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Диафрагма</a:t>
            </a:r>
            <a:r>
              <a:rPr lang="ru-RU" sz="36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 – это мышечно-сухожильная </a:t>
            </a:r>
            <a:r>
              <a:rPr lang="ru-RU" sz="3600" dirty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преграда между грудной и брюшной полостями</a:t>
            </a:r>
          </a:p>
        </p:txBody>
      </p:sp>
    </p:spTree>
    <p:extLst>
      <p:ext uri="{BB962C8B-B14F-4D97-AF65-F5344CB8AC3E}">
        <p14:creationId xmlns:p14="http://schemas.microsoft.com/office/powerpoint/2010/main" val="33811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647700"/>
            <a:ext cx="17145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3600" b="1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Задание 1. </a:t>
            </a:r>
            <a:r>
              <a:rPr lang="ru-RU" sz="36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Под каким </a:t>
            </a:r>
            <a:r>
              <a:rPr lang="ru-RU" sz="360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номером изображено животное, </a:t>
            </a:r>
            <a:r>
              <a:rPr lang="ru-RU" sz="36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способное к кожному дыханию?</a:t>
            </a:r>
            <a:endParaRPr lang="ru-RU" sz="36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4" r="1805" b="43333"/>
          <a:stretch/>
        </p:blipFill>
        <p:spPr>
          <a:xfrm>
            <a:off x="4582572" y="2400300"/>
            <a:ext cx="9199055" cy="696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3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647700"/>
            <a:ext cx="17145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3600" b="1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Задание 1. </a:t>
            </a:r>
            <a:r>
              <a:rPr lang="ru-RU" sz="36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Под каким номером изображено, животное способное к кожному дыханию?</a:t>
            </a:r>
            <a:endParaRPr lang="ru-RU" sz="36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4" r="1805" b="43333"/>
          <a:stretch/>
        </p:blipFill>
        <p:spPr>
          <a:xfrm>
            <a:off x="4582572" y="2400300"/>
            <a:ext cx="9199055" cy="6968795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8686800" y="4961639"/>
            <a:ext cx="4800600" cy="44074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77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599" y="800100"/>
            <a:ext cx="1714500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3600" b="1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Задание 2. </a:t>
            </a:r>
            <a:r>
              <a:rPr lang="ru-RU" sz="36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Раскройте биологическое значение дыхания. Как в процессе эволюции происходило усложнение дыхательной системы представленных  животных?</a:t>
            </a:r>
            <a:endParaRPr lang="ru-RU" sz="36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" t="4074" r="2852" b="64815"/>
          <a:stretch/>
        </p:blipFill>
        <p:spPr>
          <a:xfrm>
            <a:off x="3276600" y="3238500"/>
            <a:ext cx="11547928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8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2247900"/>
            <a:ext cx="171450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5400" b="1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Задание 3. </a:t>
            </a:r>
            <a:r>
              <a:rPr lang="ru-RU" sz="54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Легкими дышат</a:t>
            </a:r>
            <a:r>
              <a:rPr lang="ru-RU" sz="5400" dirty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:</a:t>
            </a:r>
            <a:endParaRPr lang="ru-RU" sz="5400" dirty="0" smtClean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3543300"/>
            <a:ext cx="1714500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54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1) перловицы</a:t>
            </a:r>
          </a:p>
          <a:p>
            <a:pPr algn="just"/>
            <a:r>
              <a:rPr lang="ru-RU" sz="54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2) беззубки</a:t>
            </a:r>
          </a:p>
          <a:p>
            <a:pPr algn="just"/>
            <a:r>
              <a:rPr lang="ru-RU" sz="54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3) осьминоги </a:t>
            </a:r>
          </a:p>
          <a:p>
            <a:pPr algn="just"/>
            <a:r>
              <a:rPr lang="ru-RU" sz="54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4) слизни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430000" y="4610100"/>
            <a:ext cx="3505200" cy="22571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5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649200" y="4606834"/>
            <a:ext cx="289560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11500" dirty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4</a:t>
            </a:r>
            <a:endParaRPr lang="ru-RU" sz="11500" dirty="0" smtClean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</a:endParaRPr>
          </a:p>
        </p:txBody>
      </p:sp>
    </p:spTree>
    <p:extLst>
      <p:ext uri="{BB962C8B-B14F-4D97-AF65-F5344CB8AC3E}">
        <p14:creationId xmlns:p14="http://schemas.microsoft.com/office/powerpoint/2010/main" val="48318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41573" y="970962"/>
            <a:ext cx="7315200" cy="1728216"/>
          </a:xfrm>
          <a:custGeom>
            <a:avLst/>
            <a:gdLst/>
            <a:ahLst/>
            <a:cxnLst/>
            <a:rect l="l" t="t" r="r" b="b"/>
            <a:pathLst>
              <a:path w="7315200" h="1728216">
                <a:moveTo>
                  <a:pt x="0" y="0"/>
                </a:moveTo>
                <a:lnTo>
                  <a:pt x="7315200" y="0"/>
                </a:lnTo>
                <a:lnTo>
                  <a:pt x="7315200" y="1728216"/>
                </a:lnTo>
                <a:lnTo>
                  <a:pt x="0" y="1728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15114" y="4076700"/>
            <a:ext cx="16306800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4400" b="1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Дыхание</a:t>
            </a:r>
            <a:r>
              <a:rPr lang="ru-RU" sz="44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 </a:t>
            </a:r>
            <a:r>
              <a:rPr lang="ru-RU" sz="4400" dirty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– это совокупность процессов, обеспечивающих поступление в организм кислорода, использование его в биологическом окислении органических веществ и освобождением энергии и удаление из организма углекислого газа.</a:t>
            </a:r>
            <a:endParaRPr lang="en-US" sz="4400" dirty="0">
              <a:solidFill>
                <a:srgbClr val="000000"/>
              </a:solidFill>
              <a:latin typeface="Bell MT" panose="02020503060305020303" pitchFamily="18" charset="0"/>
              <a:ea typeface="Le Petit Cochon"/>
              <a:cs typeface="Le Petit Cochon"/>
              <a:sym typeface="Louisville 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397262" y="667853"/>
            <a:ext cx="734250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6600" spc="3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  <a:sym typeface="Le Petit Cochon"/>
              </a:rPr>
              <a:t>Биологический</a:t>
            </a:r>
          </a:p>
          <a:p>
            <a:pPr marL="0" lvl="1" algn="ctr">
              <a:spcBef>
                <a:spcPct val="0"/>
              </a:spcBef>
            </a:pPr>
            <a:r>
              <a:rPr lang="ru-RU" sz="6600" spc="3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  <a:sym typeface="Le Petit Cochon"/>
              </a:rPr>
              <a:t>словарь</a:t>
            </a:r>
            <a:endParaRPr lang="en-US" sz="6600" spc="3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  <a:sym typeface="Le Petit Cochon"/>
            </a:endParaRPr>
          </a:p>
        </p:txBody>
      </p:sp>
      <p:sp>
        <p:nvSpPr>
          <p:cNvPr id="14" name="Freeform 14"/>
          <p:cNvSpPr/>
          <p:nvPr/>
        </p:nvSpPr>
        <p:spPr>
          <a:xfrm flipH="1" flipV="1">
            <a:off x="11963400" y="1104900"/>
            <a:ext cx="7315200" cy="1728216"/>
          </a:xfrm>
          <a:custGeom>
            <a:avLst/>
            <a:gdLst/>
            <a:ahLst/>
            <a:cxnLst/>
            <a:rect l="l" t="t" r="r" b="b"/>
            <a:pathLst>
              <a:path w="7315200" h="1728216">
                <a:moveTo>
                  <a:pt x="7315200" y="1728216"/>
                </a:moveTo>
                <a:lnTo>
                  <a:pt x="0" y="1728216"/>
                </a:lnTo>
                <a:lnTo>
                  <a:pt x="0" y="0"/>
                </a:lnTo>
                <a:lnTo>
                  <a:pt x="7315200" y="0"/>
                </a:lnTo>
                <a:lnTo>
                  <a:pt x="7315200" y="172821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3217" y="1881307"/>
            <a:ext cx="1714500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5400" b="1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Задание 4. </a:t>
            </a:r>
            <a:r>
              <a:rPr lang="ru-RU" sz="54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Трахеями и легочными мешками дышат: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3543300"/>
            <a:ext cx="1714500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54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1) пауки</a:t>
            </a:r>
          </a:p>
          <a:p>
            <a:pPr algn="just"/>
            <a:r>
              <a:rPr lang="ru-RU" sz="54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2) жуки</a:t>
            </a:r>
          </a:p>
          <a:p>
            <a:pPr algn="just"/>
            <a:r>
              <a:rPr lang="ru-RU" sz="54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3) пчелы </a:t>
            </a:r>
          </a:p>
          <a:p>
            <a:pPr algn="just"/>
            <a:r>
              <a:rPr lang="ru-RU" sz="54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4) креветки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430000" y="4610100"/>
            <a:ext cx="3505200" cy="22571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5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77800" y="4762500"/>
            <a:ext cx="289560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115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3249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3217" y="1881307"/>
            <a:ext cx="171450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5400" b="1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Задание 5. </a:t>
            </a:r>
            <a:r>
              <a:rPr lang="ru-RU" sz="54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Газообмен у насекомых происходит: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3543300"/>
            <a:ext cx="1714500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54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1) ячеистыми легкими</a:t>
            </a:r>
          </a:p>
          <a:p>
            <a:pPr algn="just"/>
            <a:r>
              <a:rPr lang="ru-RU" sz="54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2) трахеями</a:t>
            </a:r>
          </a:p>
          <a:p>
            <a:pPr algn="just"/>
            <a:r>
              <a:rPr lang="ru-RU" sz="54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3) через поверхность тела </a:t>
            </a:r>
          </a:p>
          <a:p>
            <a:pPr algn="just"/>
            <a:r>
              <a:rPr lang="ru-RU" sz="54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4) </a:t>
            </a:r>
            <a:r>
              <a:rPr lang="ru-RU" sz="5400" dirty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жабрами</a:t>
            </a:r>
            <a:endParaRPr lang="ru-RU" sz="5400" dirty="0" smtClean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430000" y="4610100"/>
            <a:ext cx="3505200" cy="22571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5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77800" y="4762500"/>
            <a:ext cx="289560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115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5244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3217" y="1881307"/>
            <a:ext cx="171450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5400" b="1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Задание 6. </a:t>
            </a:r>
            <a:r>
              <a:rPr lang="ru-RU" sz="54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Газообмен у амебы происходит: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3543300"/>
            <a:ext cx="1714500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54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1) ячеистыми легкими</a:t>
            </a:r>
          </a:p>
          <a:p>
            <a:pPr algn="just"/>
            <a:r>
              <a:rPr lang="ru-RU" sz="54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2) трахеями</a:t>
            </a:r>
          </a:p>
          <a:p>
            <a:pPr algn="just"/>
            <a:r>
              <a:rPr lang="ru-RU" sz="54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3) через поверхность тела </a:t>
            </a:r>
          </a:p>
          <a:p>
            <a:pPr algn="just"/>
            <a:r>
              <a:rPr lang="ru-RU" sz="54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4) </a:t>
            </a:r>
            <a:r>
              <a:rPr lang="ru-RU" sz="5400" dirty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жабрами</a:t>
            </a:r>
            <a:endParaRPr lang="ru-RU" sz="5400" dirty="0" smtClean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430000" y="4610100"/>
            <a:ext cx="3505200" cy="22571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5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01600" y="4610100"/>
            <a:ext cx="289560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115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8735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3217" y="1881307"/>
            <a:ext cx="171450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5400" b="1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Задание 7. </a:t>
            </a:r>
            <a:r>
              <a:rPr lang="ru-RU" sz="54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Дыхальца насекомых расположены: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3543300"/>
            <a:ext cx="1714500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54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1) на голове</a:t>
            </a:r>
          </a:p>
          <a:p>
            <a:pPr algn="just"/>
            <a:r>
              <a:rPr lang="ru-RU" sz="54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2) только на груди</a:t>
            </a:r>
          </a:p>
          <a:p>
            <a:pPr algn="just"/>
            <a:r>
              <a:rPr lang="ru-RU" sz="54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3) на груди и брюшке</a:t>
            </a:r>
          </a:p>
          <a:p>
            <a:pPr algn="just"/>
            <a:r>
              <a:rPr lang="ru-RU" sz="54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4) на голове, груди, брюшке и других частых тела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496800" y="3162300"/>
            <a:ext cx="3505200" cy="22571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5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868400" y="3162300"/>
            <a:ext cx="289560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115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7929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309807"/>
            <a:ext cx="1714500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5400" b="1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Задание 8. </a:t>
            </a:r>
            <a:r>
              <a:rPr lang="ru-RU" sz="54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Кожа земноводных в основном является органом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7977" y="3136024"/>
            <a:ext cx="1714500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54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1) выделения</a:t>
            </a:r>
          </a:p>
          <a:p>
            <a:pPr algn="just"/>
            <a:r>
              <a:rPr lang="ru-RU" sz="54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2) защиты, газообмена, дыхания</a:t>
            </a:r>
          </a:p>
          <a:p>
            <a:pPr algn="just"/>
            <a:r>
              <a:rPr lang="ru-RU" sz="54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3) терморегуляции</a:t>
            </a:r>
          </a:p>
          <a:p>
            <a:pPr algn="just"/>
            <a:r>
              <a:rPr lang="ru-RU" sz="54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4) </a:t>
            </a:r>
            <a:r>
              <a:rPr lang="ru-RU" sz="5400" dirty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газообмена, дыхания</a:t>
            </a:r>
            <a:endParaRPr lang="ru-RU" sz="5400" dirty="0" smtClean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3182600" y="4210444"/>
            <a:ext cx="3505200" cy="22571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5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54200" y="4210444"/>
            <a:ext cx="289560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115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8089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309807"/>
            <a:ext cx="171450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5400" b="1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Задание 9. </a:t>
            </a:r>
            <a:r>
              <a:rPr lang="ru-RU" sz="5400" dirty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Д</a:t>
            </a:r>
            <a:r>
              <a:rPr lang="ru-RU" sz="54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иафрагма – это 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3162300"/>
            <a:ext cx="17145000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54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1) складка кожи</a:t>
            </a:r>
          </a:p>
          <a:p>
            <a:pPr algn="just"/>
            <a:r>
              <a:rPr lang="ru-RU" sz="54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2) наружный покров тела</a:t>
            </a:r>
          </a:p>
          <a:p>
            <a:pPr algn="just"/>
            <a:r>
              <a:rPr lang="ru-RU" sz="54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3) отверстие между грудной и брюшной полостями</a:t>
            </a:r>
          </a:p>
          <a:p>
            <a:pPr algn="just"/>
            <a:r>
              <a:rPr lang="ru-RU" sz="54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4) мышечно-сухожильная преграда между грудной и брюшной полостями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3106400" y="4690296"/>
            <a:ext cx="3505200" cy="22571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5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0" y="4690296"/>
            <a:ext cx="289560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115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6742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62600" y="571500"/>
            <a:ext cx="7772400" cy="1470025"/>
          </a:xfrm>
        </p:spPr>
        <p:txBody>
          <a:bodyPr/>
          <a:lstStyle/>
          <a:p>
            <a:r>
              <a:rPr lang="ru-RU" dirty="0" smtClean="0"/>
              <a:t>ДОМАШНЕЕ ЗАДАНИЕ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4400" y="2247900"/>
            <a:ext cx="16383000" cy="6858000"/>
          </a:xfrm>
        </p:spPr>
        <p:txBody>
          <a:bodyPr>
            <a:normAutofit lnSpcReduction="1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chemeClr val="tx1"/>
                </a:solidFill>
              </a:rPr>
              <a:t>Оценка «5</a:t>
            </a:r>
            <a:r>
              <a:rPr lang="ru-RU" sz="3600" b="1" dirty="0">
                <a:solidFill>
                  <a:schemeClr val="tx1"/>
                </a:solidFill>
              </a:rPr>
              <a:t>»: </a:t>
            </a:r>
            <a:r>
              <a:rPr lang="ru-RU" sz="3600" dirty="0">
                <a:solidFill>
                  <a:schemeClr val="tx1"/>
                </a:solidFill>
              </a:rPr>
              <a:t>Прочитать </a:t>
            </a:r>
            <a:r>
              <a:rPr lang="ru-RU" sz="3600" dirty="0" smtClean="0">
                <a:solidFill>
                  <a:schemeClr val="tx1"/>
                </a:solidFill>
              </a:rPr>
              <a:t>§7 (стр.30-32), выучить определение понятий «Дыхание», «Газообмен», «Жабры», «Трахеи», «Легкие», «Альвеолы», «Дыхальце»; письменно ответить на </a:t>
            </a:r>
            <a:r>
              <a:rPr lang="ru-RU" sz="3600" b="1" u="sng" dirty="0" smtClean="0">
                <a:solidFill>
                  <a:schemeClr val="tx1"/>
                </a:solidFill>
              </a:rPr>
              <a:t>1-3 </a:t>
            </a:r>
            <a:r>
              <a:rPr lang="ru-RU" sz="3600" dirty="0" smtClean="0">
                <a:solidFill>
                  <a:schemeClr val="tx1"/>
                </a:solidFill>
              </a:rPr>
              <a:t>вопросы из раздела «Проверьте себя»; сделайте рисунок на тему «Развитие органов дыхания в процессе эволюции»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ru-RU" sz="3600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chemeClr val="tx1"/>
                </a:solidFill>
              </a:rPr>
              <a:t>Оценка «4</a:t>
            </a:r>
            <a:r>
              <a:rPr lang="ru-RU" sz="3600" b="1" dirty="0">
                <a:solidFill>
                  <a:schemeClr val="tx1"/>
                </a:solidFill>
              </a:rPr>
              <a:t>»: </a:t>
            </a:r>
            <a:r>
              <a:rPr lang="ru-RU" sz="3600" dirty="0">
                <a:solidFill>
                  <a:schemeClr val="tx1"/>
                </a:solidFill>
              </a:rPr>
              <a:t>Прочитать §7 (стр.30-32), выучить определение понятий «Дыхание», «Газообмен», «Жабры», «Трахеи», «Легкие», «Альвеолы», «Дыхальце»; письменно ответить на 1-3 вопросы из раздела «Проверьте себя</a:t>
            </a:r>
            <a:r>
              <a:rPr lang="ru-RU" sz="3600" dirty="0" smtClean="0">
                <a:solidFill>
                  <a:schemeClr val="tx1"/>
                </a:solidFill>
              </a:rPr>
              <a:t>»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ru-RU" sz="3600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chemeClr val="tx1"/>
                </a:solidFill>
              </a:rPr>
              <a:t>Оценка «3</a:t>
            </a:r>
            <a:r>
              <a:rPr lang="ru-RU" sz="3600" b="1" dirty="0">
                <a:solidFill>
                  <a:schemeClr val="tx1"/>
                </a:solidFill>
              </a:rPr>
              <a:t>»: </a:t>
            </a:r>
            <a:r>
              <a:rPr lang="ru-RU" sz="3600" dirty="0">
                <a:solidFill>
                  <a:schemeClr val="tx1"/>
                </a:solidFill>
              </a:rPr>
              <a:t>Прочитать §7 (стр.30-32), выучить определение понятий «Дыхание», «Газообмен», «Жабры», «Трахеи», «Легкие», «Альвеолы», «Дыхальце»; </a:t>
            </a:r>
          </a:p>
        </p:txBody>
      </p:sp>
    </p:spTree>
    <p:extLst>
      <p:ext uri="{BB962C8B-B14F-4D97-AF65-F5344CB8AC3E}">
        <p14:creationId xmlns:p14="http://schemas.microsoft.com/office/powerpoint/2010/main" val="1633699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Freeform 2"/>
          <p:cNvSpPr/>
          <p:nvPr/>
        </p:nvSpPr>
        <p:spPr>
          <a:xfrm>
            <a:off x="-1141573" y="970962"/>
            <a:ext cx="7315200" cy="1728216"/>
          </a:xfrm>
          <a:custGeom>
            <a:avLst/>
            <a:gdLst/>
            <a:ahLst/>
            <a:cxnLst/>
            <a:rect l="l" t="t" r="r" b="b"/>
            <a:pathLst>
              <a:path w="7315200" h="1728216">
                <a:moveTo>
                  <a:pt x="0" y="0"/>
                </a:moveTo>
                <a:lnTo>
                  <a:pt x="7315200" y="0"/>
                </a:lnTo>
                <a:lnTo>
                  <a:pt x="7315200" y="1728216"/>
                </a:lnTo>
                <a:lnTo>
                  <a:pt x="0" y="1728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397262" y="667853"/>
            <a:ext cx="734250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6600" spc="300" dirty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  <a:sym typeface="Le Petit Cochon"/>
              </a:rPr>
              <a:t>Биологический</a:t>
            </a:r>
          </a:p>
          <a:p>
            <a:pPr marL="0" lvl="1" algn="ctr">
              <a:spcBef>
                <a:spcPct val="0"/>
              </a:spcBef>
            </a:pPr>
            <a:r>
              <a:rPr lang="ru-RU" sz="6600" spc="300" dirty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  <a:sym typeface="Le Petit Cochon"/>
              </a:rPr>
              <a:t>словарь</a:t>
            </a:r>
            <a:endParaRPr lang="en-US" sz="6600" spc="3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  <a:sym typeface="Le Petit Cochon"/>
            </a:endParaRPr>
          </a:p>
        </p:txBody>
      </p:sp>
      <p:sp>
        <p:nvSpPr>
          <p:cNvPr id="14" name="Freeform 14"/>
          <p:cNvSpPr/>
          <p:nvPr/>
        </p:nvSpPr>
        <p:spPr>
          <a:xfrm flipH="1" flipV="1">
            <a:off x="11963400" y="1104900"/>
            <a:ext cx="7315200" cy="1728216"/>
          </a:xfrm>
          <a:custGeom>
            <a:avLst/>
            <a:gdLst/>
            <a:ahLst/>
            <a:cxnLst/>
            <a:rect l="l" t="t" r="r" b="b"/>
            <a:pathLst>
              <a:path w="7315200" h="1728216">
                <a:moveTo>
                  <a:pt x="7315200" y="1728216"/>
                </a:moveTo>
                <a:lnTo>
                  <a:pt x="0" y="1728216"/>
                </a:lnTo>
                <a:lnTo>
                  <a:pt x="0" y="0"/>
                </a:lnTo>
                <a:lnTo>
                  <a:pt x="7315200" y="0"/>
                </a:lnTo>
                <a:lnTo>
                  <a:pt x="7315200" y="172821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12"/>
          <p:cNvSpPr txBox="1"/>
          <p:nvPr/>
        </p:nvSpPr>
        <p:spPr>
          <a:xfrm>
            <a:off x="8320166" y="4762500"/>
            <a:ext cx="883920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4400" b="1" spc="699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Газообмен</a:t>
            </a:r>
            <a:r>
              <a:rPr lang="ru-RU" sz="4400" spc="699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 </a:t>
            </a:r>
            <a:r>
              <a:rPr lang="ru-RU" sz="4400" spc="699" dirty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– это </a:t>
            </a:r>
            <a:r>
              <a:rPr lang="ru-RU" sz="4400" spc="699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обмен газов между организмом и внешней средой. </a:t>
            </a:r>
            <a:endParaRPr lang="en-US" sz="4400" spc="699" dirty="0">
              <a:solidFill>
                <a:srgbClr val="000000"/>
              </a:solidFill>
              <a:latin typeface="Bell MT" panose="02020503060305020303" pitchFamily="18" charset="0"/>
              <a:ea typeface="Le Petit Cochon"/>
              <a:cs typeface="Le Petit Cochon"/>
              <a:sym typeface="Louisville 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4" b="33704"/>
          <a:stretch/>
        </p:blipFill>
        <p:spPr>
          <a:xfrm>
            <a:off x="990600" y="3670140"/>
            <a:ext cx="6555862" cy="4876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196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Freeform 2"/>
          <p:cNvSpPr/>
          <p:nvPr/>
        </p:nvSpPr>
        <p:spPr>
          <a:xfrm>
            <a:off x="-1141573" y="970962"/>
            <a:ext cx="7315200" cy="1728216"/>
          </a:xfrm>
          <a:custGeom>
            <a:avLst/>
            <a:gdLst/>
            <a:ahLst/>
            <a:cxnLst/>
            <a:rect l="l" t="t" r="r" b="b"/>
            <a:pathLst>
              <a:path w="7315200" h="1728216">
                <a:moveTo>
                  <a:pt x="0" y="0"/>
                </a:moveTo>
                <a:lnTo>
                  <a:pt x="7315200" y="0"/>
                </a:lnTo>
                <a:lnTo>
                  <a:pt x="7315200" y="1728216"/>
                </a:lnTo>
                <a:lnTo>
                  <a:pt x="0" y="1728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397262" y="667853"/>
            <a:ext cx="734250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6600" spc="300" dirty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  <a:sym typeface="Le Petit Cochon"/>
              </a:rPr>
              <a:t>Биологический</a:t>
            </a:r>
          </a:p>
          <a:p>
            <a:pPr marL="0" lvl="1" algn="ctr">
              <a:spcBef>
                <a:spcPct val="0"/>
              </a:spcBef>
            </a:pPr>
            <a:r>
              <a:rPr lang="ru-RU" sz="6600" spc="300" dirty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  <a:sym typeface="Le Petit Cochon"/>
              </a:rPr>
              <a:t>словарь</a:t>
            </a:r>
            <a:endParaRPr lang="en-US" sz="6600" spc="3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  <a:sym typeface="Le Petit Cochon"/>
            </a:endParaRPr>
          </a:p>
        </p:txBody>
      </p:sp>
      <p:sp>
        <p:nvSpPr>
          <p:cNvPr id="14" name="Freeform 14"/>
          <p:cNvSpPr/>
          <p:nvPr/>
        </p:nvSpPr>
        <p:spPr>
          <a:xfrm flipH="1" flipV="1">
            <a:off x="11963400" y="1104900"/>
            <a:ext cx="7315200" cy="1728216"/>
          </a:xfrm>
          <a:custGeom>
            <a:avLst/>
            <a:gdLst/>
            <a:ahLst/>
            <a:cxnLst/>
            <a:rect l="l" t="t" r="r" b="b"/>
            <a:pathLst>
              <a:path w="7315200" h="1728216">
                <a:moveTo>
                  <a:pt x="7315200" y="1728216"/>
                </a:moveTo>
                <a:lnTo>
                  <a:pt x="0" y="1728216"/>
                </a:lnTo>
                <a:lnTo>
                  <a:pt x="0" y="0"/>
                </a:lnTo>
                <a:lnTo>
                  <a:pt x="7315200" y="0"/>
                </a:lnTo>
                <a:lnTo>
                  <a:pt x="7315200" y="172821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12"/>
          <p:cNvSpPr txBox="1"/>
          <p:nvPr/>
        </p:nvSpPr>
        <p:spPr>
          <a:xfrm>
            <a:off x="946093" y="4461763"/>
            <a:ext cx="8902337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4400" b="1" spc="-150" dirty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Ж</a:t>
            </a:r>
            <a:r>
              <a:rPr lang="ru-RU" sz="4400" b="1" spc="-15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абры</a:t>
            </a:r>
            <a:r>
              <a:rPr lang="ru-RU" sz="4400" spc="-15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 </a:t>
            </a:r>
            <a:r>
              <a:rPr lang="ru-RU" sz="4400" spc="-150" dirty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– это разнообразные выросты тела животных, которые используются для дыхания в воде.</a:t>
            </a:r>
            <a:endParaRPr lang="en-US" sz="4400" spc="-15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  <a:sym typeface="Louisville I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0"/>
          <a:stretch/>
        </p:blipFill>
        <p:spPr>
          <a:xfrm>
            <a:off x="10794523" y="3270163"/>
            <a:ext cx="6115111" cy="5510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6459200" y="6286500"/>
            <a:ext cx="3810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852234" y="6248400"/>
            <a:ext cx="20574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01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Freeform 2"/>
          <p:cNvSpPr/>
          <p:nvPr/>
        </p:nvSpPr>
        <p:spPr>
          <a:xfrm>
            <a:off x="-1141573" y="970962"/>
            <a:ext cx="7315200" cy="1728216"/>
          </a:xfrm>
          <a:custGeom>
            <a:avLst/>
            <a:gdLst/>
            <a:ahLst/>
            <a:cxnLst/>
            <a:rect l="l" t="t" r="r" b="b"/>
            <a:pathLst>
              <a:path w="7315200" h="1728216">
                <a:moveTo>
                  <a:pt x="0" y="0"/>
                </a:moveTo>
                <a:lnTo>
                  <a:pt x="7315200" y="0"/>
                </a:lnTo>
                <a:lnTo>
                  <a:pt x="7315200" y="1728216"/>
                </a:lnTo>
                <a:lnTo>
                  <a:pt x="0" y="1728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397262" y="667853"/>
            <a:ext cx="734250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6600" spc="300" dirty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  <a:sym typeface="Le Petit Cochon"/>
              </a:rPr>
              <a:t>Биологический</a:t>
            </a:r>
          </a:p>
          <a:p>
            <a:pPr marL="0" lvl="1" algn="ctr">
              <a:spcBef>
                <a:spcPct val="0"/>
              </a:spcBef>
            </a:pPr>
            <a:r>
              <a:rPr lang="ru-RU" sz="6600" spc="300" dirty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  <a:sym typeface="Le Petit Cochon"/>
              </a:rPr>
              <a:t>словарь</a:t>
            </a:r>
            <a:endParaRPr lang="en-US" sz="6600" spc="3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  <a:sym typeface="Le Petit Cochon"/>
            </a:endParaRPr>
          </a:p>
        </p:txBody>
      </p:sp>
      <p:sp>
        <p:nvSpPr>
          <p:cNvPr id="14" name="Freeform 14"/>
          <p:cNvSpPr/>
          <p:nvPr/>
        </p:nvSpPr>
        <p:spPr>
          <a:xfrm flipH="1" flipV="1">
            <a:off x="11963400" y="1104900"/>
            <a:ext cx="7315200" cy="1728216"/>
          </a:xfrm>
          <a:custGeom>
            <a:avLst/>
            <a:gdLst/>
            <a:ahLst/>
            <a:cxnLst/>
            <a:rect l="l" t="t" r="r" b="b"/>
            <a:pathLst>
              <a:path w="7315200" h="1728216">
                <a:moveTo>
                  <a:pt x="7315200" y="1728216"/>
                </a:moveTo>
                <a:lnTo>
                  <a:pt x="0" y="1728216"/>
                </a:lnTo>
                <a:lnTo>
                  <a:pt x="0" y="0"/>
                </a:lnTo>
                <a:lnTo>
                  <a:pt x="7315200" y="0"/>
                </a:lnTo>
                <a:lnTo>
                  <a:pt x="7315200" y="172821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12"/>
          <p:cNvSpPr txBox="1"/>
          <p:nvPr/>
        </p:nvSpPr>
        <p:spPr>
          <a:xfrm>
            <a:off x="9982854" y="4914900"/>
            <a:ext cx="7706713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4400" b="1" dirty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Т</a:t>
            </a:r>
            <a:r>
              <a:rPr lang="ru-RU" sz="4400" b="1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рахеи</a:t>
            </a:r>
            <a:r>
              <a:rPr lang="ru-RU" sz="44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 </a:t>
            </a:r>
            <a:r>
              <a:rPr lang="ru-RU" sz="4400" dirty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– это сеть трубочек, по которым воздух поступает к тканям и органам.</a:t>
            </a:r>
            <a:endParaRPr lang="en-US" sz="44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  <a:sym typeface="Louisville 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367031"/>
            <a:ext cx="8687736" cy="5442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008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Freeform 2"/>
          <p:cNvSpPr/>
          <p:nvPr/>
        </p:nvSpPr>
        <p:spPr>
          <a:xfrm>
            <a:off x="-1141573" y="970962"/>
            <a:ext cx="7315200" cy="1728216"/>
          </a:xfrm>
          <a:custGeom>
            <a:avLst/>
            <a:gdLst/>
            <a:ahLst/>
            <a:cxnLst/>
            <a:rect l="l" t="t" r="r" b="b"/>
            <a:pathLst>
              <a:path w="7315200" h="1728216">
                <a:moveTo>
                  <a:pt x="0" y="0"/>
                </a:moveTo>
                <a:lnTo>
                  <a:pt x="7315200" y="0"/>
                </a:lnTo>
                <a:lnTo>
                  <a:pt x="7315200" y="1728216"/>
                </a:lnTo>
                <a:lnTo>
                  <a:pt x="0" y="1728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397262" y="667853"/>
            <a:ext cx="734250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6600" spc="300" dirty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  <a:sym typeface="Le Petit Cochon"/>
              </a:rPr>
              <a:t>Биологический</a:t>
            </a:r>
          </a:p>
          <a:p>
            <a:pPr marL="0" lvl="1" algn="ctr">
              <a:spcBef>
                <a:spcPct val="0"/>
              </a:spcBef>
            </a:pPr>
            <a:r>
              <a:rPr lang="ru-RU" sz="6600" spc="300" dirty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  <a:sym typeface="Le Petit Cochon"/>
              </a:rPr>
              <a:t>словарь</a:t>
            </a:r>
            <a:endParaRPr lang="en-US" sz="6600" spc="3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  <a:sym typeface="Le Petit Cochon"/>
            </a:endParaRPr>
          </a:p>
        </p:txBody>
      </p:sp>
      <p:sp>
        <p:nvSpPr>
          <p:cNvPr id="14" name="Freeform 14"/>
          <p:cNvSpPr/>
          <p:nvPr/>
        </p:nvSpPr>
        <p:spPr>
          <a:xfrm flipH="1" flipV="1">
            <a:off x="11963400" y="1104900"/>
            <a:ext cx="7315200" cy="1728216"/>
          </a:xfrm>
          <a:custGeom>
            <a:avLst/>
            <a:gdLst/>
            <a:ahLst/>
            <a:cxnLst/>
            <a:rect l="l" t="t" r="r" b="b"/>
            <a:pathLst>
              <a:path w="7315200" h="1728216">
                <a:moveTo>
                  <a:pt x="7315200" y="1728216"/>
                </a:moveTo>
                <a:lnTo>
                  <a:pt x="0" y="1728216"/>
                </a:lnTo>
                <a:lnTo>
                  <a:pt x="0" y="0"/>
                </a:lnTo>
                <a:lnTo>
                  <a:pt x="7315200" y="0"/>
                </a:lnTo>
                <a:lnTo>
                  <a:pt x="7315200" y="172821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12"/>
          <p:cNvSpPr txBox="1"/>
          <p:nvPr/>
        </p:nvSpPr>
        <p:spPr>
          <a:xfrm>
            <a:off x="990600" y="4076700"/>
            <a:ext cx="9753600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4400" b="1" dirty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Л</a:t>
            </a:r>
            <a:r>
              <a:rPr lang="ru-RU" sz="4400" b="1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егкие</a:t>
            </a:r>
            <a:r>
              <a:rPr lang="ru-RU" sz="44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 </a:t>
            </a:r>
            <a:r>
              <a:rPr lang="ru-RU" sz="4400" dirty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– это органы воздушного дыхания в виде тонкостенных полых мешков, стенки которых оплетены густой сетью кровеносных сосудов.</a:t>
            </a:r>
            <a:endParaRPr lang="en-US" sz="44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  <a:sym typeface="Louisville 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44" t="-741" r="38" b="48149"/>
          <a:stretch/>
        </p:blipFill>
        <p:spPr>
          <a:xfrm>
            <a:off x="11430000" y="2699178"/>
            <a:ext cx="5411102" cy="6196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1430000" y="2812433"/>
            <a:ext cx="1600200" cy="768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53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Freeform 2"/>
          <p:cNvSpPr/>
          <p:nvPr/>
        </p:nvSpPr>
        <p:spPr>
          <a:xfrm>
            <a:off x="-1141573" y="970962"/>
            <a:ext cx="7315200" cy="1728216"/>
          </a:xfrm>
          <a:custGeom>
            <a:avLst/>
            <a:gdLst/>
            <a:ahLst/>
            <a:cxnLst/>
            <a:rect l="l" t="t" r="r" b="b"/>
            <a:pathLst>
              <a:path w="7315200" h="1728216">
                <a:moveTo>
                  <a:pt x="0" y="0"/>
                </a:moveTo>
                <a:lnTo>
                  <a:pt x="7315200" y="0"/>
                </a:lnTo>
                <a:lnTo>
                  <a:pt x="7315200" y="1728216"/>
                </a:lnTo>
                <a:lnTo>
                  <a:pt x="0" y="1728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397262" y="667853"/>
            <a:ext cx="734250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6600" spc="300" dirty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  <a:sym typeface="Le Petit Cochon"/>
              </a:rPr>
              <a:t>Биологический</a:t>
            </a:r>
          </a:p>
          <a:p>
            <a:pPr marL="0" lvl="1" algn="ctr">
              <a:spcBef>
                <a:spcPct val="0"/>
              </a:spcBef>
            </a:pPr>
            <a:r>
              <a:rPr lang="ru-RU" sz="6600" spc="300" dirty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  <a:sym typeface="Le Petit Cochon"/>
              </a:rPr>
              <a:t>словарь</a:t>
            </a:r>
            <a:endParaRPr lang="en-US" sz="6600" spc="3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  <a:sym typeface="Le Petit Cochon"/>
            </a:endParaRPr>
          </a:p>
        </p:txBody>
      </p:sp>
      <p:sp>
        <p:nvSpPr>
          <p:cNvPr id="14" name="Freeform 14"/>
          <p:cNvSpPr/>
          <p:nvPr/>
        </p:nvSpPr>
        <p:spPr>
          <a:xfrm flipH="1" flipV="1">
            <a:off x="11963400" y="1104900"/>
            <a:ext cx="7315200" cy="1728216"/>
          </a:xfrm>
          <a:custGeom>
            <a:avLst/>
            <a:gdLst/>
            <a:ahLst/>
            <a:cxnLst/>
            <a:rect l="l" t="t" r="r" b="b"/>
            <a:pathLst>
              <a:path w="7315200" h="1728216">
                <a:moveTo>
                  <a:pt x="7315200" y="1728216"/>
                </a:moveTo>
                <a:lnTo>
                  <a:pt x="0" y="1728216"/>
                </a:lnTo>
                <a:lnTo>
                  <a:pt x="0" y="0"/>
                </a:lnTo>
                <a:lnTo>
                  <a:pt x="7315200" y="0"/>
                </a:lnTo>
                <a:lnTo>
                  <a:pt x="7315200" y="172821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12"/>
          <p:cNvSpPr txBox="1"/>
          <p:nvPr/>
        </p:nvSpPr>
        <p:spPr>
          <a:xfrm>
            <a:off x="2286000" y="3389891"/>
            <a:ext cx="1508688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4400" b="1" dirty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А</a:t>
            </a:r>
            <a:r>
              <a:rPr lang="ru-RU" sz="4400" b="1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львеолы</a:t>
            </a:r>
            <a:r>
              <a:rPr lang="ru-RU" sz="44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 </a:t>
            </a:r>
            <a:r>
              <a:rPr lang="ru-RU" sz="4400" dirty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– это тонкостенные легочные </a:t>
            </a:r>
            <a:r>
              <a:rPr lang="ru-RU" sz="44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пузырьки.</a:t>
            </a:r>
            <a:endParaRPr lang="en-US" sz="44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  <a:sym typeface="Louisville I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" t="52529" r="5059" b="4141"/>
          <a:stretch/>
        </p:blipFill>
        <p:spPr>
          <a:xfrm>
            <a:off x="1943100" y="4590028"/>
            <a:ext cx="14401800" cy="51053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172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Freeform 2"/>
          <p:cNvSpPr/>
          <p:nvPr/>
        </p:nvSpPr>
        <p:spPr>
          <a:xfrm>
            <a:off x="-1141573" y="970962"/>
            <a:ext cx="7315200" cy="1728216"/>
          </a:xfrm>
          <a:custGeom>
            <a:avLst/>
            <a:gdLst/>
            <a:ahLst/>
            <a:cxnLst/>
            <a:rect l="l" t="t" r="r" b="b"/>
            <a:pathLst>
              <a:path w="7315200" h="1728216">
                <a:moveTo>
                  <a:pt x="0" y="0"/>
                </a:moveTo>
                <a:lnTo>
                  <a:pt x="7315200" y="0"/>
                </a:lnTo>
                <a:lnTo>
                  <a:pt x="7315200" y="1728216"/>
                </a:lnTo>
                <a:lnTo>
                  <a:pt x="0" y="1728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397262" y="667853"/>
            <a:ext cx="734250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6600" spc="300" dirty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  <a:sym typeface="Le Petit Cochon"/>
              </a:rPr>
              <a:t>Биологический</a:t>
            </a:r>
          </a:p>
          <a:p>
            <a:pPr marL="0" lvl="1" algn="ctr">
              <a:spcBef>
                <a:spcPct val="0"/>
              </a:spcBef>
            </a:pPr>
            <a:r>
              <a:rPr lang="ru-RU" sz="6600" spc="300" dirty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  <a:sym typeface="Le Petit Cochon"/>
              </a:rPr>
              <a:t>словарь</a:t>
            </a:r>
            <a:endParaRPr lang="en-US" sz="6600" spc="3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  <a:sym typeface="Le Petit Cochon"/>
            </a:endParaRPr>
          </a:p>
        </p:txBody>
      </p:sp>
      <p:sp>
        <p:nvSpPr>
          <p:cNvPr id="14" name="Freeform 14"/>
          <p:cNvSpPr/>
          <p:nvPr/>
        </p:nvSpPr>
        <p:spPr>
          <a:xfrm flipH="1" flipV="1">
            <a:off x="11963400" y="1104900"/>
            <a:ext cx="7315200" cy="1728216"/>
          </a:xfrm>
          <a:custGeom>
            <a:avLst/>
            <a:gdLst/>
            <a:ahLst/>
            <a:cxnLst/>
            <a:rect l="l" t="t" r="r" b="b"/>
            <a:pathLst>
              <a:path w="7315200" h="1728216">
                <a:moveTo>
                  <a:pt x="7315200" y="1728216"/>
                </a:moveTo>
                <a:lnTo>
                  <a:pt x="0" y="1728216"/>
                </a:lnTo>
                <a:lnTo>
                  <a:pt x="0" y="0"/>
                </a:lnTo>
                <a:lnTo>
                  <a:pt x="7315200" y="0"/>
                </a:lnTo>
                <a:lnTo>
                  <a:pt x="7315200" y="172821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12"/>
          <p:cNvSpPr txBox="1"/>
          <p:nvPr/>
        </p:nvSpPr>
        <p:spPr>
          <a:xfrm>
            <a:off x="9042388" y="4229100"/>
            <a:ext cx="8305800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4400" b="1" dirty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Д</a:t>
            </a:r>
            <a:r>
              <a:rPr lang="ru-RU" sz="4400" b="1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ыхальце</a:t>
            </a:r>
            <a:r>
              <a:rPr lang="ru-RU" sz="4400" dirty="0" smtClean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 </a:t>
            </a:r>
            <a:r>
              <a:rPr lang="ru-RU" sz="4400" dirty="0">
                <a:solidFill>
                  <a:srgbClr val="000000"/>
                </a:solidFill>
                <a:latin typeface="Georgia" panose="02040502050405020303" pitchFamily="18" charset="0"/>
                <a:ea typeface="Le Petit Cochon"/>
                <a:cs typeface="Le Petit Cochon"/>
              </a:rPr>
              <a:t>– это наружные отверстия трахей, через которые воздух поступает в систему трахей. </a:t>
            </a:r>
            <a:endParaRPr lang="en-US" sz="4400" dirty="0">
              <a:solidFill>
                <a:srgbClr val="000000"/>
              </a:solidFill>
              <a:latin typeface="Georgia" panose="02040502050405020303" pitchFamily="18" charset="0"/>
              <a:ea typeface="Le Petit Cochon"/>
              <a:cs typeface="Le Petit Cochon"/>
              <a:sym typeface="Louisville 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543300"/>
            <a:ext cx="7229310" cy="48195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188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841</Words>
  <Application>Microsoft Office PowerPoint</Application>
  <PresentationFormat>Произвольный</PresentationFormat>
  <Paragraphs>115</Paragraphs>
  <Slides>36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3" baseType="lpstr">
      <vt:lpstr>Arial</vt:lpstr>
      <vt:lpstr>Bell MT</vt:lpstr>
      <vt:lpstr>Calibri</vt:lpstr>
      <vt:lpstr>Georgia</vt:lpstr>
      <vt:lpstr>Le Petit Cochon</vt:lpstr>
      <vt:lpstr>Louisville 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 Project</dc:title>
  <dc:creator>user</dc:creator>
  <cp:lastModifiedBy>Карина Великанова</cp:lastModifiedBy>
  <cp:revision>30</cp:revision>
  <dcterms:created xsi:type="dcterms:W3CDTF">2006-08-16T00:00:00Z</dcterms:created>
  <dcterms:modified xsi:type="dcterms:W3CDTF">2024-10-02T14:16:33Z</dcterms:modified>
  <dc:identifier>DAGQlJsKrSE</dc:identifier>
</cp:coreProperties>
</file>