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32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3"/>
    <p:sldId id="256" r:id="rId4"/>
    <p:sldId id="272" r:id="rId5"/>
    <p:sldId id="273" r:id="rId6"/>
    <p:sldId id="257" r:id="rId7"/>
    <p:sldId id="258" r:id="rId8"/>
    <p:sldId id="259" r:id="rId9"/>
    <p:sldId id="274" r:id="rId10"/>
    <p:sldId id="275" r:id="rId11"/>
    <p:sldId id="276" r:id="rId12"/>
    <p:sldId id="277" r:id="rId13"/>
    <p:sldId id="282" r:id="rId14"/>
    <p:sldId id="283" r:id="rId15"/>
    <p:sldId id="260" r:id="rId16"/>
    <p:sldId id="279" r:id="rId17"/>
    <p:sldId id="286" r:id="rId18"/>
    <p:sldId id="287" r:id="rId19"/>
    <p:sldId id="280" r:id="rId20"/>
    <p:sldId id="281" r:id="rId21"/>
    <p:sldId id="284" r:id="rId22"/>
    <p:sldId id="285" r:id="rId23"/>
  </p:sldIdLst>
  <p:sldSz cx="18288000" cy="10287000"/>
  <p:notesSz cx="6858000" cy="9144000"/>
  <p:embeddedFontLst>
    <p:embeddedFont>
      <p:font typeface="Canva Sans" panose="020B0503030501040103"/>
      <p:regular r:id="rId27"/>
    </p:embeddedFont>
    <p:embeddedFont>
      <p:font typeface="True Typewriter" panose="02060704040205020404"/>
      <p:regular r:id="rId28"/>
    </p:embeddedFont>
    <p:embeddedFont>
      <p:font typeface="Bookman Old Style" panose="02050604050505020204" pitchFamily="18" charset="0"/>
      <p:regular r:id="rId29"/>
      <p:bold r:id="rId30"/>
    </p:embeddedFont>
    <p:embeddedFont>
      <p:font typeface="Anonymous Pro Bold" panose="02060809030202000504"/>
      <p:bold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22" autoAdjust="0"/>
  </p:normalViewPr>
  <p:slideViewPr>
    <p:cSldViewPr showGuides="1">
      <p:cViewPr>
        <p:scale>
          <a:sx n="66" d="100"/>
          <a:sy n="66" d="100"/>
        </p:scale>
        <p:origin x="1032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jpeg"/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6.svg"/><Relationship Id="rId7" Type="http://schemas.openxmlformats.org/officeDocument/2006/relationships/image" Target="../media/image35.png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17.sv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290"/>
                </a:lnSpc>
                <a:spcBef>
                  <a:spcPct val="0"/>
                </a:spcBef>
              </a:pPr>
              <a:r>
                <a:rPr lang="en-US" sz="920">
                  <a:solidFill>
                    <a:srgbClr val="FFFFFF"/>
                  </a:solidFill>
                  <a:latin typeface="Canva Sans" panose="020B0503030501040103"/>
                  <a:ea typeface="Canva Sans" panose="020B0503030501040103"/>
                  <a:cs typeface="Canva Sans" panose="020B0503030501040103"/>
                  <a:sym typeface="Canva Sans" panose="020B0503030501040103"/>
                </a:rPr>
                <a:t>tt</a:t>
              </a:r>
              <a:endParaRPr lang="en-US" sz="920">
                <a:solidFill>
                  <a:srgbClr val="FFFFFF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 flipH="1" flipV="1">
            <a:off x="8991600" y="585594"/>
            <a:ext cx="57165" cy="922040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AutoShape 9"/>
          <p:cNvSpPr/>
          <p:nvPr/>
        </p:nvSpPr>
        <p:spPr>
          <a:xfrm flipH="1" flipV="1">
            <a:off x="611732" y="1562100"/>
            <a:ext cx="17064535" cy="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TextBox 12"/>
          <p:cNvSpPr txBox="1"/>
          <p:nvPr/>
        </p:nvSpPr>
        <p:spPr>
          <a:xfrm>
            <a:off x="-152400" y="547494"/>
            <a:ext cx="9667758" cy="80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ru-RU" sz="48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1 вариант</a:t>
            </a:r>
            <a:endParaRPr lang="en-US" sz="48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544042" y="561687"/>
            <a:ext cx="9667758" cy="80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ru-RU" sz="48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11 вариант</a:t>
            </a:r>
            <a:endParaRPr lang="en-US" sz="48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838200" y="1866900"/>
            <a:ext cx="8001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Мочковатая корневая система – </a:t>
            </a:r>
            <a:r>
              <a:rPr lang="ru-RU" sz="40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... 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342900" indent="-342900" algn="just">
              <a:buAutoNum type="arabicPeriod"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Придаточные корни – </a:t>
            </a:r>
            <a:r>
              <a:rPr lang="ru-RU" sz="40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...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342900" lvl="0" indent="-342900" algn="just">
              <a:buFontTx/>
              <a:buAutoNum type="arabicPeriod"/>
              <a:defRPr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Какие функции выполняет корень?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342900" lvl="0" indent="-342900" algn="just">
              <a:buFontTx/>
              <a:buAutoNum type="arabicPeriod"/>
              <a:defRPr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Какой корень изображен под цифрой 1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9283129" y="1761269"/>
            <a:ext cx="8001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Стержневая корневая система – </a:t>
            </a:r>
            <a:r>
              <a:rPr lang="ru-RU" sz="40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... 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342900" indent="-342900" algn="just">
              <a:buAutoNum type="arabicPeriod"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Главный корень – </a:t>
            </a:r>
            <a:r>
              <a:rPr lang="ru-RU" sz="40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... 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342900" indent="-342900" algn="just">
              <a:buAutoNum type="arabicPeriod"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Какие функции выполняет корень?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342900" lvl="0" indent="-342900" algn="just">
              <a:buFontTx/>
              <a:buAutoNum type="arabicPeriod"/>
              <a:defRPr/>
            </a:pPr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Какой корень изображен под цифрой 1?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40" y="4457700"/>
            <a:ext cx="1923860" cy="4704502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4495800" y="6640173"/>
            <a:ext cx="1843211" cy="179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8600" y="6162589"/>
            <a:ext cx="708927" cy="73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1</a:t>
            </a:r>
            <a:endParaRPr lang="ru-RU" sz="40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3510671" y="4457700"/>
            <a:ext cx="3653714" cy="4704502"/>
            <a:chOff x="2033955" y="2421699"/>
            <a:chExt cx="2319238" cy="256617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000" y="2421699"/>
              <a:ext cx="1221193" cy="2566175"/>
            </a:xfrm>
            <a:prstGeom prst="rect">
              <a:avLst/>
            </a:prstGeom>
          </p:spPr>
        </p:pic>
        <p:cxnSp>
          <p:nvCxnSpPr>
            <p:cNvPr id="23" name="Прямая со стрелкой 22"/>
            <p:cNvCxnSpPr/>
            <p:nvPr/>
          </p:nvCxnSpPr>
          <p:spPr>
            <a:xfrm flipV="1">
              <a:off x="2318154" y="2795784"/>
              <a:ext cx="1200463" cy="8313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033955" y="2620450"/>
              <a:ext cx="450000" cy="3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1</a:t>
              </a:r>
              <a:endParaRPr lang="ru-RU" sz="40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76228"/>
            <a:ext cx="7934445" cy="2323057"/>
            <a:chOff x="0" y="0"/>
            <a:chExt cx="1855382" cy="611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55382" cy="611834"/>
            </a:xfrm>
            <a:custGeom>
              <a:avLst/>
              <a:gdLst/>
              <a:ahLst/>
              <a:cxnLst/>
              <a:rect l="l" t="t" r="r" b="b"/>
              <a:pathLst>
                <a:path w="1855382" h="611834">
                  <a:moveTo>
                    <a:pt x="0" y="0"/>
                  </a:moveTo>
                  <a:lnTo>
                    <a:pt x="1855382" y="0"/>
                  </a:lnTo>
                  <a:lnTo>
                    <a:pt x="1855382" y="611834"/>
                  </a:lnTo>
                  <a:lnTo>
                    <a:pt x="0" y="611834"/>
                  </a:lnTo>
                  <a:close/>
                </a:path>
              </a:pathLst>
            </a:custGeom>
            <a:solidFill>
              <a:srgbClr val="FBE782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55382" cy="649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8517603" y="2870552"/>
            <a:ext cx="28575" cy="686895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403457" y="777925"/>
            <a:ext cx="835099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6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Дыхательные корни</a:t>
            </a:r>
            <a:endParaRPr lang="en-US" sz="60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2411" y="3162300"/>
            <a:ext cx="7176986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Выполняют функцию дополнительного дыхания. Они образуются у некоторых растений заболоченных мест, где корням часто не хватает кислорода. Концы таких корней возвышаются над поверхностью воды и имеют отверстия.</a:t>
            </a: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4482445" y="8232745"/>
            <a:ext cx="273875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Болотный кипарис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9769499" y="4630611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Ива ломкая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9167086" y="802271"/>
            <a:ext cx="4152407" cy="3664499"/>
          </a:xfrm>
          <a:custGeom>
            <a:avLst/>
            <a:gdLst/>
            <a:ahLst/>
            <a:cxnLst/>
            <a:rect l="l" t="t" r="r" b="b"/>
            <a:pathLst>
              <a:path w="6370922" h="5622339">
                <a:moveTo>
                  <a:pt x="0" y="0"/>
                </a:moveTo>
                <a:lnTo>
                  <a:pt x="6370922" y="0"/>
                </a:lnTo>
                <a:lnTo>
                  <a:pt x="6370922" y="5622339"/>
                </a:lnTo>
                <a:lnTo>
                  <a:pt x="0" y="562233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7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398" y="3162300"/>
            <a:ext cx="3407664" cy="498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104" y="566427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9686959" cy="2205753"/>
            <a:chOff x="0" y="0"/>
            <a:chExt cx="2551298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1298" cy="580939"/>
            </a:xfrm>
            <a:custGeom>
              <a:avLst/>
              <a:gdLst/>
              <a:ahLst/>
              <a:cxnLst/>
              <a:rect l="l" t="t" r="r" b="b"/>
              <a:pathLst>
                <a:path w="2551298" h="580939">
                  <a:moveTo>
                    <a:pt x="0" y="0"/>
                  </a:moveTo>
                  <a:lnTo>
                    <a:pt x="2551298" y="0"/>
                  </a:lnTo>
                  <a:lnTo>
                    <a:pt x="2551298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51298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0372" y="800100"/>
            <a:ext cx="9109680" cy="1326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1900"/>
              </a:lnSpc>
              <a:spcBef>
                <a:spcPct val="0"/>
              </a:spcBef>
            </a:pPr>
            <a:r>
              <a:rPr lang="ru-RU" sz="60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Воздушные корни</a:t>
            </a:r>
            <a:endParaRPr lang="en-US" sz="60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10232017" y="2753247"/>
            <a:ext cx="38100" cy="6986259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226654" y="4093016"/>
            <a:ext cx="8534722" cy="3984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Развились из боковых корней и находятся над земной поверхностью. Поглощают </a:t>
            </a:r>
            <a:r>
              <a: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дождевую воду и помогают растениям жить во влажных тропических лесах. </a:t>
            </a: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41860" y="6246748"/>
            <a:ext cx="7848874" cy="75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4020800" y="8953500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Монстера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10794075" y="5350813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Орхидея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9" name="Freeform 4"/>
          <p:cNvSpPr/>
          <p:nvPr/>
        </p:nvSpPr>
        <p:spPr>
          <a:xfrm>
            <a:off x="11049000" y="1036470"/>
            <a:ext cx="3325435" cy="4030830"/>
          </a:xfrm>
          <a:custGeom>
            <a:avLst/>
            <a:gdLst/>
            <a:ahLst/>
            <a:cxnLst/>
            <a:rect l="l" t="t" r="r" b="b"/>
            <a:pathLst>
              <a:path w="4833107" h="5858311">
                <a:moveTo>
                  <a:pt x="0" y="0"/>
                </a:moveTo>
                <a:lnTo>
                  <a:pt x="4833107" y="0"/>
                </a:lnTo>
                <a:lnTo>
                  <a:pt x="4833107" y="5858311"/>
                </a:lnTo>
                <a:lnTo>
                  <a:pt x="0" y="58583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381655"/>
            <a:ext cx="4157988" cy="3377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6800" y="928110"/>
            <a:ext cx="2893467" cy="1243205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ВП</a:t>
              </a:r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Р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71600" y="3162300"/>
            <a:ext cx="15087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Что из перечисленного относят к видоизменённым корням? 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 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А)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  корневые шишки георгина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Б) 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корневище ландыша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В)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  клубень картофеля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Г)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  луковица чеснока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6800" y="928110"/>
            <a:ext cx="2893467" cy="1243205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ВП</a:t>
              </a:r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Р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46200" y="2587152"/>
            <a:ext cx="15087600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Что из перечисленного относят к видоизменённым корням? 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 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А)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  корневые шишки георгина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Б</a:t>
            </a: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) корневище 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ландыша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В</a:t>
            </a: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)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  клубень картофеля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Г</a:t>
            </a: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)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  </a:t>
            </a: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луковица чеснока</a:t>
            </a:r>
            <a:endParaRPr lang="ru-RU" alt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К </a:t>
            </a:r>
            <a:r>
              <a:rPr lang="ru-RU" alt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видоизменённым корням относят корневые шишки георгина.</a:t>
            </a: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11277600" y="4838700"/>
            <a:ext cx="5446289" cy="1582128"/>
            <a:chOff x="0" y="-158376"/>
            <a:chExt cx="8459673" cy="739315"/>
          </a:xfrm>
        </p:grpSpPr>
        <p:sp>
          <p:nvSpPr>
            <p:cNvPr id="10" name="Freeform 6"/>
            <p:cNvSpPr/>
            <p:nvPr/>
          </p:nvSpPr>
          <p:spPr>
            <a:xfrm>
              <a:off x="3965276" y="-158376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 smtClean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А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6800" y="928110"/>
            <a:ext cx="2893467" cy="1243205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ВП</a:t>
              </a:r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Р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1295400" y="3237533"/>
            <a:ext cx="15080146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Что из перечисленного относят к видоизмененным корням?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А)корневище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Б)клубень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В)корнеплод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Г)луковица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6800" y="928110"/>
            <a:ext cx="2893467" cy="1243205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ВП</a:t>
              </a:r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Р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1291772" y="2705100"/>
            <a:ext cx="1508014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Что из перечисленного относят к видоизмененным корням?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А)корневище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Б)клубень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В)корнеплод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Г)луковица</a:t>
            </a:r>
            <a:endParaRPr 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Корнеплод – видоизмененный корень. Луковица, корневище и клубень – подземные видоизменения побега. 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10932886" y="4352437"/>
            <a:ext cx="5446289" cy="1582128"/>
            <a:chOff x="0" y="-158376"/>
            <a:chExt cx="8459673" cy="739315"/>
          </a:xfrm>
        </p:grpSpPr>
        <p:sp>
          <p:nvSpPr>
            <p:cNvPr id="10" name="Freeform 6"/>
            <p:cNvSpPr/>
            <p:nvPr/>
          </p:nvSpPr>
          <p:spPr>
            <a:xfrm>
              <a:off x="3965276" y="-158376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12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6800" y="928110"/>
            <a:ext cx="2893467" cy="1243205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ВП</a:t>
              </a:r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Р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1447800" y="3109523"/>
            <a:ext cx="15080146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Дыхательные корни характерны для...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А)орхидеи и повилики</a:t>
            </a:r>
            <a:endParaRPr 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Б)баньяна и кукурузы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В)болотного кипариса и ивы ломкой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Г)редиса и свеклы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6800" y="928110"/>
            <a:ext cx="2893467" cy="1243205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ВП</a:t>
              </a:r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Р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1447800" y="2703800"/>
            <a:ext cx="1508014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Дыхательные корни характерны для...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А)орхидеи и повилики</a:t>
            </a:r>
            <a:endParaRPr 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Б)баньяна и кукурузы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В)болотного кипариса и ивы ломкой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Г)редиса и свеклы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endParaRPr lang="ru-RU" sz="4500" b="1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Дыхательные корни характерны </a:t>
            </a: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для болотного кипариса и ивы ломкой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11201400" y="4762500"/>
            <a:ext cx="5446289" cy="1582128"/>
            <a:chOff x="0" y="-158376"/>
            <a:chExt cx="8459673" cy="739315"/>
          </a:xfrm>
        </p:grpSpPr>
        <p:sp>
          <p:nvSpPr>
            <p:cNvPr id="10" name="Freeform 6"/>
            <p:cNvSpPr/>
            <p:nvPr/>
          </p:nvSpPr>
          <p:spPr>
            <a:xfrm>
              <a:off x="3965276" y="-158376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algn="ctr"/>
              <a:r>
                <a:rPr lang="ru-RU" sz="7200" dirty="0">
                  <a:solidFill>
                    <a:srgbClr val="000000"/>
                  </a:solidFill>
                  <a:latin typeface="True Typewriter" panose="02060704040205020404"/>
                  <a:ea typeface="True Typewriter" panose="02060704040205020404"/>
                  <a:cs typeface="True Typewriter" panose="02060704040205020404"/>
                </a:rPr>
                <a:t>В</a:t>
              </a:r>
              <a:endPara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endParaRPr>
            </a:p>
          </p:txBody>
        </p:sp>
        <p:sp>
          <p:nvSpPr>
            <p:cNvPr id="12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838200" y="723900"/>
            <a:ext cx="16420034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Найдите одно лишнее растение из четырех и запишите его название. Почему вы считаете, что именно это растение лишнее? Какой общий признак объединяет три остальных растения?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5981894" y="4449856"/>
            <a:ext cx="3360752" cy="3614778"/>
          </a:xfrm>
          <a:custGeom>
            <a:avLst/>
            <a:gdLst/>
            <a:ahLst/>
            <a:cxnLst/>
            <a:rect l="l" t="t" r="r" b="b"/>
            <a:pathLst>
              <a:path w="4039985" h="4114800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/>
          <p:cNvSpPr txBox="1"/>
          <p:nvPr/>
        </p:nvSpPr>
        <p:spPr>
          <a:xfrm>
            <a:off x="4786914" y="8269922"/>
            <a:ext cx="3962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Свекла кормовая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10062845" y="8288199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Орхидея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3" name="Freeform 4"/>
          <p:cNvSpPr/>
          <p:nvPr/>
        </p:nvSpPr>
        <p:spPr>
          <a:xfrm>
            <a:off x="10293647" y="3915243"/>
            <a:ext cx="3325435" cy="4030830"/>
          </a:xfrm>
          <a:custGeom>
            <a:avLst/>
            <a:gdLst/>
            <a:ahLst/>
            <a:cxnLst/>
            <a:rect l="l" t="t" r="r" b="b"/>
            <a:pathLst>
              <a:path w="4833107" h="5858311">
                <a:moveTo>
                  <a:pt x="0" y="0"/>
                </a:moveTo>
                <a:lnTo>
                  <a:pt x="4833107" y="0"/>
                </a:lnTo>
                <a:lnTo>
                  <a:pt x="4833107" y="5858311"/>
                </a:lnTo>
                <a:lnTo>
                  <a:pt x="0" y="5858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5"/>
          <p:cNvSpPr txBox="1"/>
          <p:nvPr/>
        </p:nvSpPr>
        <p:spPr>
          <a:xfrm>
            <a:off x="1602109" y="8293508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Чистяк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5" b="97973" l="1412" r="98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30" y="3467100"/>
            <a:ext cx="3546570" cy="49401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39800" y="8269921"/>
            <a:ext cx="3962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Картофель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7" name="Freeform 2"/>
          <p:cNvSpPr/>
          <p:nvPr/>
        </p:nvSpPr>
        <p:spPr>
          <a:xfrm>
            <a:off x="14023366" y="3693096"/>
            <a:ext cx="3191222" cy="4371538"/>
          </a:xfrm>
          <a:custGeom>
            <a:avLst/>
            <a:gdLst/>
            <a:ahLst/>
            <a:cxnLst/>
            <a:rect l="l" t="t" r="r" b="b"/>
            <a:pathLst>
              <a:path w="4255890" h="5829987">
                <a:moveTo>
                  <a:pt x="0" y="0"/>
                </a:moveTo>
                <a:lnTo>
                  <a:pt x="4255891" y="0"/>
                </a:lnTo>
                <a:lnTo>
                  <a:pt x="4255891" y="5829987"/>
                </a:lnTo>
                <a:lnTo>
                  <a:pt x="0" y="5829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953566" y="876300"/>
            <a:ext cx="1642003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Картофель, так как у него клубни – это видоизмененные стебли, а у остальных растений – видоизменения корней.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8724900"/>
            <a:ext cx="3962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Картофель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7" name="Freeform 2"/>
          <p:cNvSpPr/>
          <p:nvPr/>
        </p:nvSpPr>
        <p:spPr>
          <a:xfrm>
            <a:off x="6929611" y="2520514"/>
            <a:ext cx="4572000" cy="5952374"/>
          </a:xfrm>
          <a:custGeom>
            <a:avLst/>
            <a:gdLst/>
            <a:ahLst/>
            <a:cxnLst/>
            <a:rect l="l" t="t" r="r" b="b"/>
            <a:pathLst>
              <a:path w="4255890" h="5829987">
                <a:moveTo>
                  <a:pt x="0" y="0"/>
                </a:moveTo>
                <a:lnTo>
                  <a:pt x="4255891" y="0"/>
                </a:lnTo>
                <a:lnTo>
                  <a:pt x="4255891" y="5829987"/>
                </a:lnTo>
                <a:lnTo>
                  <a:pt x="0" y="582998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2208" y="2514364"/>
            <a:ext cx="10931571" cy="3715391"/>
            <a:chOff x="0" y="0"/>
            <a:chExt cx="2879097" cy="9785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79097" cy="978539"/>
            </a:xfrm>
            <a:custGeom>
              <a:avLst/>
              <a:gdLst/>
              <a:ahLst/>
              <a:cxnLst/>
              <a:rect l="l" t="t" r="r" b="b"/>
              <a:pathLst>
                <a:path w="2879097" h="978539">
                  <a:moveTo>
                    <a:pt x="0" y="0"/>
                  </a:moveTo>
                  <a:lnTo>
                    <a:pt x="2879097" y="0"/>
                  </a:lnTo>
                  <a:lnTo>
                    <a:pt x="2879097" y="978539"/>
                  </a:lnTo>
                  <a:lnTo>
                    <a:pt x="0" y="9785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79097" cy="1016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1258" y="6163080"/>
            <a:ext cx="10912521" cy="2285581"/>
            <a:chOff x="0" y="0"/>
            <a:chExt cx="2874080" cy="601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74080" cy="601964"/>
            </a:xfrm>
            <a:custGeom>
              <a:avLst/>
              <a:gdLst/>
              <a:ahLst/>
              <a:cxnLst/>
              <a:rect l="l" t="t" r="r" b="b"/>
              <a:pathLst>
                <a:path w="2874080" h="601964">
                  <a:moveTo>
                    <a:pt x="0" y="0"/>
                  </a:moveTo>
                  <a:lnTo>
                    <a:pt x="2874080" y="0"/>
                  </a:lnTo>
                  <a:lnTo>
                    <a:pt x="2874080" y="601964"/>
                  </a:lnTo>
                  <a:lnTo>
                    <a:pt x="0" y="601964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74080" cy="640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13460" y="2958470"/>
            <a:ext cx="9836844" cy="261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85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Видоизменения </a:t>
            </a:r>
            <a:r>
              <a:rPr lang="ru-RU" sz="85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корней</a:t>
            </a:r>
            <a:endParaRPr lang="en-US" sz="85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11505204" y="8448661"/>
            <a:ext cx="0" cy="122417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1505204" y="547494"/>
            <a:ext cx="0" cy="1966871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Freeform 2"/>
          <p:cNvSpPr/>
          <p:nvPr/>
        </p:nvSpPr>
        <p:spPr>
          <a:xfrm>
            <a:off x="11949930" y="869610"/>
            <a:ext cx="5212656" cy="8519393"/>
          </a:xfrm>
          <a:custGeom>
            <a:avLst/>
            <a:gdLst/>
            <a:ahLst/>
            <a:cxnLst/>
            <a:rect l="l" t="t" r="r" b="b"/>
            <a:pathLst>
              <a:path w="4526280" h="8229600">
                <a:moveTo>
                  <a:pt x="0" y="0"/>
                </a:moveTo>
                <a:lnTo>
                  <a:pt x="4526280" y="0"/>
                </a:lnTo>
                <a:lnTo>
                  <a:pt x="4526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953566" y="876300"/>
            <a:ext cx="1642003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Ученик сообщил на уроке, что корнеплод моркови – это видоизменение главного корня. Прав ли он?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867400" y="2525957"/>
            <a:ext cx="7952202" cy="6580301"/>
            <a:chOff x="4544598" y="338777"/>
            <a:chExt cx="10436635" cy="8636123"/>
          </a:xfrm>
        </p:grpSpPr>
        <p:sp>
          <p:nvSpPr>
            <p:cNvPr id="12" name="Freeform 2"/>
            <p:cNvSpPr/>
            <p:nvPr/>
          </p:nvSpPr>
          <p:spPr>
            <a:xfrm>
              <a:off x="4544598" y="1028700"/>
              <a:ext cx="8149949" cy="7946200"/>
            </a:xfrm>
            <a:custGeom>
              <a:avLst/>
              <a:gdLst/>
              <a:ahLst/>
              <a:cxnLst/>
              <a:rect l="l" t="t" r="r" b="b"/>
              <a:pathLst>
                <a:path w="8149949" h="7946200">
                  <a:moveTo>
                    <a:pt x="0" y="0"/>
                  </a:moveTo>
                  <a:lnTo>
                    <a:pt x="8149949" y="0"/>
                  </a:lnTo>
                  <a:lnTo>
                    <a:pt x="8149949" y="7946200"/>
                  </a:lnTo>
                  <a:lnTo>
                    <a:pt x="0" y="7946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3"/>
            <p:cNvGrpSpPr/>
            <p:nvPr/>
          </p:nvGrpSpPr>
          <p:grpSpPr>
            <a:xfrm>
              <a:off x="9608447" y="1028700"/>
              <a:ext cx="3086100" cy="3086100"/>
              <a:chOff x="0" y="0"/>
              <a:chExt cx="812800" cy="812800"/>
            </a:xfrm>
          </p:grpSpPr>
          <p:sp>
            <p:nvSpPr>
              <p:cNvPr id="1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F5DC"/>
              </a:solidFill>
            </p:spPr>
          </p:sp>
          <p:sp>
            <p:nvSpPr>
              <p:cNvPr id="1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18" name="Freeform 6"/>
            <p:cNvSpPr/>
            <p:nvPr/>
          </p:nvSpPr>
          <p:spPr>
            <a:xfrm>
              <a:off x="10135109" y="338777"/>
              <a:ext cx="4846124" cy="4114800"/>
            </a:xfrm>
            <a:custGeom>
              <a:avLst/>
              <a:gdLst/>
              <a:ahLst/>
              <a:cxnLst/>
              <a:rect l="l" t="t" r="r" b="b"/>
              <a:pathLst>
                <a:path w="4846124" h="4114800">
                  <a:moveTo>
                    <a:pt x="0" y="0"/>
                  </a:moveTo>
                  <a:lnTo>
                    <a:pt x="4846125" y="0"/>
                  </a:lnTo>
                  <a:lnTo>
                    <a:pt x="484612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"/>
          <p:cNvSpPr/>
          <p:nvPr/>
        </p:nvSpPr>
        <p:spPr>
          <a:xfrm>
            <a:off x="11045751" y="2907590"/>
            <a:ext cx="2063018" cy="1555090"/>
          </a:xfrm>
          <a:custGeom>
            <a:avLst/>
            <a:gdLst/>
            <a:ahLst/>
            <a:cxnLst/>
            <a:rect l="l" t="t" r="r" b="b"/>
            <a:pathLst>
              <a:path w="5427436" h="4124851">
                <a:moveTo>
                  <a:pt x="0" y="0"/>
                </a:moveTo>
                <a:lnTo>
                  <a:pt x="5427436" y="0"/>
                </a:lnTo>
                <a:lnTo>
                  <a:pt x="5427436" y="4124852"/>
                </a:lnTo>
                <a:lnTo>
                  <a:pt x="0" y="4124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sp>
        <p:nvSpPr>
          <p:cNvPr id="11" name="TextBox 16"/>
          <p:cNvSpPr txBox="1"/>
          <p:nvPr/>
        </p:nvSpPr>
        <p:spPr>
          <a:xfrm>
            <a:off x="933983" y="728812"/>
            <a:ext cx="1642003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Нет, корнеплод моркови является видоизменением стебля главного побега и главного корня.</a:t>
            </a:r>
            <a:endParaRPr lang="ru-RU" sz="4500" b="1" dirty="0" smtClean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867400" y="2525957"/>
            <a:ext cx="7952202" cy="6580301"/>
            <a:chOff x="4544598" y="338777"/>
            <a:chExt cx="10436635" cy="8636123"/>
          </a:xfrm>
        </p:grpSpPr>
        <p:sp>
          <p:nvSpPr>
            <p:cNvPr id="12" name="Freeform 2"/>
            <p:cNvSpPr/>
            <p:nvPr/>
          </p:nvSpPr>
          <p:spPr>
            <a:xfrm>
              <a:off x="4544598" y="1028700"/>
              <a:ext cx="8149949" cy="7946200"/>
            </a:xfrm>
            <a:custGeom>
              <a:avLst/>
              <a:gdLst/>
              <a:ahLst/>
              <a:cxnLst/>
              <a:rect l="l" t="t" r="r" b="b"/>
              <a:pathLst>
                <a:path w="8149949" h="7946200">
                  <a:moveTo>
                    <a:pt x="0" y="0"/>
                  </a:moveTo>
                  <a:lnTo>
                    <a:pt x="8149949" y="0"/>
                  </a:lnTo>
                  <a:lnTo>
                    <a:pt x="8149949" y="7946200"/>
                  </a:lnTo>
                  <a:lnTo>
                    <a:pt x="0" y="7946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3"/>
            <p:cNvGrpSpPr/>
            <p:nvPr/>
          </p:nvGrpSpPr>
          <p:grpSpPr>
            <a:xfrm>
              <a:off x="9608447" y="1028700"/>
              <a:ext cx="3086100" cy="3086100"/>
              <a:chOff x="0" y="0"/>
              <a:chExt cx="812800" cy="812800"/>
            </a:xfrm>
          </p:grpSpPr>
          <p:sp>
            <p:nvSpPr>
              <p:cNvPr id="1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F5DC"/>
              </a:solidFill>
            </p:spPr>
          </p:sp>
          <p:sp>
            <p:nvSpPr>
              <p:cNvPr id="1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18" name="Freeform 6"/>
            <p:cNvSpPr/>
            <p:nvPr/>
          </p:nvSpPr>
          <p:spPr>
            <a:xfrm>
              <a:off x="10135109" y="338777"/>
              <a:ext cx="4846124" cy="4114800"/>
            </a:xfrm>
            <a:custGeom>
              <a:avLst/>
              <a:gdLst/>
              <a:ahLst/>
              <a:cxnLst/>
              <a:rect l="l" t="t" r="r" b="b"/>
              <a:pathLst>
                <a:path w="4846124" h="4114800">
                  <a:moveTo>
                    <a:pt x="0" y="0"/>
                  </a:moveTo>
                  <a:lnTo>
                    <a:pt x="4846125" y="0"/>
                  </a:lnTo>
                  <a:lnTo>
                    <a:pt x="484612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"/>
          <p:cNvSpPr/>
          <p:nvPr/>
        </p:nvSpPr>
        <p:spPr>
          <a:xfrm>
            <a:off x="11045751" y="2907590"/>
            <a:ext cx="2063018" cy="1555090"/>
          </a:xfrm>
          <a:custGeom>
            <a:avLst/>
            <a:gdLst/>
            <a:ahLst/>
            <a:cxnLst/>
            <a:rect l="l" t="t" r="r" b="b"/>
            <a:pathLst>
              <a:path w="5427436" h="4124851">
                <a:moveTo>
                  <a:pt x="0" y="0"/>
                </a:moveTo>
                <a:lnTo>
                  <a:pt x="5427436" y="0"/>
                </a:lnTo>
                <a:lnTo>
                  <a:pt x="5427436" y="4124852"/>
                </a:lnTo>
                <a:lnTo>
                  <a:pt x="0" y="4124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756357"/>
            <a:ext cx="162306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sz="40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Найдите начало головоломок и прочитайте зашифрованные факторы, которые влияют на рост, развитие и </a:t>
            </a:r>
            <a:r>
              <a:rPr lang="ru-RU" sz="4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видоизменения </a:t>
            </a:r>
            <a:r>
              <a:rPr lang="ru-RU" sz="40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корней.</a:t>
            </a:r>
            <a:endParaRPr lang="en-US" sz="40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graphicFrame>
        <p:nvGraphicFramePr>
          <p:cNvPr id="16" name="Table 2"/>
          <p:cNvGraphicFramePr>
            <a:graphicFrameLocks noGrp="1"/>
          </p:cNvGraphicFramePr>
          <p:nvPr/>
        </p:nvGraphicFramePr>
        <p:xfrm>
          <a:off x="5335038" y="3619500"/>
          <a:ext cx="7924798" cy="48932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32114"/>
                <a:gridCol w="1132114"/>
                <a:gridCol w="1132114"/>
                <a:gridCol w="1132114"/>
                <a:gridCol w="1132114"/>
                <a:gridCol w="1132114"/>
                <a:gridCol w="1132114"/>
              </a:tblGrid>
              <a:tr h="1230242"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Х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У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О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В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Е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П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  <a:tr h="1230242"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М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П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Д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Д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Р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М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  <a:tr h="1230242"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О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З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Р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Е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  <a:tr h="12025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В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Ч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О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В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У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Т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Т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</a:tbl>
          </a:graphicData>
        </a:graphic>
      </p:graphicFrame>
      <p:sp>
        <p:nvSpPr>
          <p:cNvPr id="17" name="Freeform 3"/>
          <p:cNvSpPr/>
          <p:nvPr/>
        </p:nvSpPr>
        <p:spPr>
          <a:xfrm>
            <a:off x="1428200" y="2989324"/>
            <a:ext cx="2915200" cy="6397244"/>
          </a:xfrm>
          <a:custGeom>
            <a:avLst/>
            <a:gdLst/>
            <a:ahLst/>
            <a:cxnLst/>
            <a:rect l="l" t="t" r="r" b="b"/>
            <a:pathLst>
              <a:path w="2985751" h="6728453">
                <a:moveTo>
                  <a:pt x="0" y="0"/>
                </a:moveTo>
                <a:lnTo>
                  <a:pt x="2985751" y="0"/>
                </a:lnTo>
                <a:lnTo>
                  <a:pt x="2985751" y="6728453"/>
                </a:lnTo>
                <a:lnTo>
                  <a:pt x="0" y="672845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"/>
          <p:cNvSpPr/>
          <p:nvPr/>
        </p:nvSpPr>
        <p:spPr>
          <a:xfrm flipH="1">
            <a:off x="14253209" y="2989324"/>
            <a:ext cx="2580306" cy="5897841"/>
          </a:xfrm>
          <a:custGeom>
            <a:avLst/>
            <a:gdLst/>
            <a:ahLst/>
            <a:cxnLst/>
            <a:rect l="l" t="t" r="r" b="b"/>
            <a:pathLst>
              <a:path w="2596039" h="5933803">
                <a:moveTo>
                  <a:pt x="2596039" y="0"/>
                </a:moveTo>
                <a:lnTo>
                  <a:pt x="0" y="0"/>
                </a:lnTo>
                <a:lnTo>
                  <a:pt x="0" y="5933803"/>
                </a:lnTo>
                <a:lnTo>
                  <a:pt x="2596039" y="5933803"/>
                </a:lnTo>
                <a:lnTo>
                  <a:pt x="25960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756357"/>
            <a:ext cx="162306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sz="40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Найдите начало головоломок и прочитайте зашифрованные факторы, которые влияют на рост, развитие и </a:t>
            </a:r>
            <a:r>
              <a:rPr lang="ru-RU" sz="4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видоизменения </a:t>
            </a:r>
            <a:r>
              <a:rPr lang="ru-RU" sz="40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корней.</a:t>
            </a:r>
            <a:endParaRPr lang="en-US" sz="40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graphicFrame>
        <p:nvGraphicFramePr>
          <p:cNvPr id="16" name="Table 2"/>
          <p:cNvGraphicFramePr>
            <a:graphicFrameLocks noGrp="1"/>
          </p:cNvGraphicFramePr>
          <p:nvPr/>
        </p:nvGraphicFramePr>
        <p:xfrm>
          <a:off x="5335038" y="3619500"/>
          <a:ext cx="7924798" cy="48932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32114"/>
                <a:gridCol w="1132114"/>
                <a:gridCol w="1132114"/>
                <a:gridCol w="1132114"/>
                <a:gridCol w="1132114"/>
                <a:gridCol w="1132114"/>
                <a:gridCol w="1132114"/>
              </a:tblGrid>
              <a:tr h="1230242"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7030A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Х</a:t>
                      </a:r>
                      <a:endParaRPr lang="en-US" sz="4500" kern="1200" dirty="0">
                        <a:solidFill>
                          <a:srgbClr val="7030A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7030A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У</a:t>
                      </a:r>
                      <a:endParaRPr lang="en-US" sz="4500" kern="1200" dirty="0">
                        <a:solidFill>
                          <a:srgbClr val="7030A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FF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О</a:t>
                      </a:r>
                      <a:endParaRPr lang="en-US" sz="4500" kern="1200" dirty="0">
                        <a:solidFill>
                          <a:srgbClr val="FF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FF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В</a:t>
                      </a:r>
                      <a:endParaRPr lang="en-US" sz="4500" kern="1200" dirty="0">
                        <a:solidFill>
                          <a:srgbClr val="FF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Е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П</a:t>
                      </a:r>
                      <a:endParaRPr lang="en-US" sz="4500" kern="120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  <a:tr h="1230242"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М</a:t>
                      </a:r>
                      <a:endParaRPr lang="en-US" sz="4500" kern="1200">
                        <a:solidFill>
                          <a:srgbClr val="00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5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П</a:t>
                      </a:r>
                      <a:endParaRPr lang="en-US" sz="4500" kern="1200" dirty="0">
                        <a:solidFill>
                          <a:srgbClr val="00B05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7030A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Д</a:t>
                      </a:r>
                      <a:endParaRPr lang="en-US" sz="4500" kern="1200" dirty="0">
                        <a:solidFill>
                          <a:srgbClr val="7030A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FF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Д</a:t>
                      </a:r>
                      <a:endParaRPr lang="en-US" sz="4500" kern="1200" dirty="0">
                        <a:solidFill>
                          <a:srgbClr val="FF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Р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М</a:t>
                      </a:r>
                      <a:endParaRPr lang="en-US" sz="4500" kern="120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  <a:tr h="1230242"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>
                          <a:solidFill>
                            <a:srgbClr val="00B05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>
                        <a:solidFill>
                          <a:srgbClr val="00B05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5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О</a:t>
                      </a:r>
                      <a:endParaRPr lang="en-US" sz="4500" kern="1200" dirty="0">
                        <a:solidFill>
                          <a:srgbClr val="00B05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7030A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З</a:t>
                      </a:r>
                      <a:endParaRPr lang="en-US" sz="4500" kern="1200" dirty="0">
                        <a:solidFill>
                          <a:srgbClr val="7030A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FF000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FF000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Р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А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Е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  <a:tr h="12025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5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В</a:t>
                      </a:r>
                      <a:endParaRPr lang="en-US" sz="4500" kern="1200" dirty="0">
                        <a:solidFill>
                          <a:srgbClr val="00B05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5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Ч</a:t>
                      </a:r>
                      <a:endParaRPr lang="en-US" sz="4500" kern="1200" dirty="0">
                        <a:solidFill>
                          <a:srgbClr val="00B05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7030A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О</a:t>
                      </a:r>
                      <a:endParaRPr lang="en-US" sz="4500" kern="1200" dirty="0">
                        <a:solidFill>
                          <a:srgbClr val="7030A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7030A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В</a:t>
                      </a:r>
                      <a:endParaRPr lang="en-US" sz="4500" kern="1200" dirty="0">
                        <a:solidFill>
                          <a:srgbClr val="7030A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У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Т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020"/>
                        </a:lnSpc>
                        <a:defRPr/>
                      </a:pPr>
                      <a:r>
                        <a:rPr lang="en-US" sz="4500" kern="1200" dirty="0">
                          <a:solidFill>
                            <a:srgbClr val="00B0F0"/>
                          </a:solidFill>
                          <a:latin typeface="True Typewriter" panose="02060704040205020404"/>
                          <a:ea typeface="True Typewriter" panose="02060704040205020404"/>
                          <a:cs typeface="True Typewriter" panose="02060704040205020404"/>
                          <a:sym typeface="Dreaming Outloud Sans" panose="00000500000000000000"/>
                        </a:rPr>
                        <a:t>Т</a:t>
                      </a:r>
                      <a:endParaRPr lang="en-US" sz="4500" kern="1200" dirty="0">
                        <a:solidFill>
                          <a:srgbClr val="00B0F0"/>
                        </a:solidFill>
                        <a:latin typeface="True Typewriter" panose="02060704040205020404"/>
                        <a:ea typeface="True Typewriter" panose="02060704040205020404"/>
                        <a:cs typeface="True Typewriter" panose="02060704040205020404"/>
                      </a:endParaRPr>
                    </a:p>
                  </a:txBody>
                  <a:tcPr marL="81476" marR="81476" marT="81476" marB="81476" anchor="ctr"/>
                </a:tc>
              </a:tr>
            </a:tbl>
          </a:graphicData>
        </a:graphic>
      </p:graphicFrame>
      <p:sp>
        <p:nvSpPr>
          <p:cNvPr id="17" name="Freeform 3"/>
          <p:cNvSpPr/>
          <p:nvPr/>
        </p:nvSpPr>
        <p:spPr>
          <a:xfrm>
            <a:off x="1428200" y="2989324"/>
            <a:ext cx="2915200" cy="6397244"/>
          </a:xfrm>
          <a:custGeom>
            <a:avLst/>
            <a:gdLst/>
            <a:ahLst/>
            <a:cxnLst/>
            <a:rect l="l" t="t" r="r" b="b"/>
            <a:pathLst>
              <a:path w="2985751" h="6728453">
                <a:moveTo>
                  <a:pt x="0" y="0"/>
                </a:moveTo>
                <a:lnTo>
                  <a:pt x="2985751" y="0"/>
                </a:lnTo>
                <a:lnTo>
                  <a:pt x="2985751" y="6728453"/>
                </a:lnTo>
                <a:lnTo>
                  <a:pt x="0" y="672845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"/>
          <p:cNvSpPr/>
          <p:nvPr/>
        </p:nvSpPr>
        <p:spPr>
          <a:xfrm flipH="1">
            <a:off x="14253209" y="2989324"/>
            <a:ext cx="2580306" cy="5897841"/>
          </a:xfrm>
          <a:custGeom>
            <a:avLst/>
            <a:gdLst/>
            <a:ahLst/>
            <a:cxnLst/>
            <a:rect l="l" t="t" r="r" b="b"/>
            <a:pathLst>
              <a:path w="2596039" h="5933803">
                <a:moveTo>
                  <a:pt x="2596039" y="0"/>
                </a:moveTo>
                <a:lnTo>
                  <a:pt x="0" y="0"/>
                </a:lnTo>
                <a:lnTo>
                  <a:pt x="0" y="5933803"/>
                </a:lnTo>
                <a:lnTo>
                  <a:pt x="2596039" y="5933803"/>
                </a:lnTo>
                <a:lnTo>
                  <a:pt x="25960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01836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Факторы</a:t>
            </a:r>
            <a:r>
              <a:rPr lang="ru-RU" sz="40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, </a:t>
            </a:r>
            <a:r>
              <a:rPr lang="ru-RU" sz="4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влияющие </a:t>
            </a:r>
            <a:r>
              <a:rPr lang="ru-RU" sz="40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на рост, развитие и </a:t>
            </a:r>
            <a:r>
              <a:rPr lang="ru-RU" sz="4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видоизменения корней</a:t>
            </a:r>
            <a:endParaRPr lang="en-US" sz="40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52600" y="6114840"/>
            <a:ext cx="3155851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4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Температура</a:t>
            </a:r>
            <a:endParaRPr lang="en-US" sz="32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43004" y="8388108"/>
            <a:ext cx="2738755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4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Почва</a:t>
            </a:r>
            <a:endParaRPr lang="en-US" sz="44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869179" y="8388108"/>
            <a:ext cx="2738755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4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Вода</a:t>
            </a:r>
            <a:endParaRPr lang="en-US" sz="44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6" name="Freeform 2"/>
          <p:cNvSpPr/>
          <p:nvPr/>
        </p:nvSpPr>
        <p:spPr>
          <a:xfrm>
            <a:off x="2210928" y="3476570"/>
            <a:ext cx="2193343" cy="2447245"/>
          </a:xfrm>
          <a:custGeom>
            <a:avLst/>
            <a:gdLst/>
            <a:ahLst/>
            <a:cxnLst/>
            <a:rect l="l" t="t" r="r" b="b"/>
            <a:pathLst>
              <a:path w="4186917" h="4671595">
                <a:moveTo>
                  <a:pt x="0" y="0"/>
                </a:moveTo>
                <a:lnTo>
                  <a:pt x="4186918" y="0"/>
                </a:lnTo>
                <a:lnTo>
                  <a:pt x="4186918" y="4671595"/>
                </a:lnTo>
                <a:lnTo>
                  <a:pt x="0" y="467159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>
            <a:off x="6250179" y="5868922"/>
            <a:ext cx="2349692" cy="2332070"/>
          </a:xfrm>
          <a:custGeom>
            <a:avLst/>
            <a:gdLst/>
            <a:ahLst/>
            <a:cxnLst/>
            <a:rect l="l" t="t" r="r" b="b"/>
            <a:pathLst>
              <a:path w="4012391" h="3982298">
                <a:moveTo>
                  <a:pt x="0" y="0"/>
                </a:moveTo>
                <a:lnTo>
                  <a:pt x="4012391" y="0"/>
                </a:lnTo>
                <a:lnTo>
                  <a:pt x="4012391" y="3982298"/>
                </a:lnTo>
                <a:lnTo>
                  <a:pt x="0" y="398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4"/>
          <p:cNvSpPr/>
          <p:nvPr/>
        </p:nvSpPr>
        <p:spPr>
          <a:xfrm>
            <a:off x="13078449" y="3467100"/>
            <a:ext cx="3328101" cy="2401822"/>
          </a:xfrm>
          <a:custGeom>
            <a:avLst/>
            <a:gdLst/>
            <a:ahLst/>
            <a:cxnLst/>
            <a:rect l="l" t="t" r="r" b="b"/>
            <a:pathLst>
              <a:path w="5701701" h="4114800">
                <a:moveTo>
                  <a:pt x="0" y="0"/>
                </a:moveTo>
                <a:lnTo>
                  <a:pt x="5701702" y="0"/>
                </a:lnTo>
                <a:lnTo>
                  <a:pt x="57017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3"/>
          <p:cNvSpPr txBox="1"/>
          <p:nvPr/>
        </p:nvSpPr>
        <p:spPr>
          <a:xfrm>
            <a:off x="13228928" y="6059947"/>
            <a:ext cx="3155851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4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Воздух</a:t>
            </a:r>
            <a:endParaRPr lang="en-US" sz="32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3" name="Freeform 2"/>
          <p:cNvSpPr/>
          <p:nvPr/>
        </p:nvSpPr>
        <p:spPr>
          <a:xfrm>
            <a:off x="9949777" y="6183517"/>
            <a:ext cx="2689411" cy="182880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76228"/>
            <a:ext cx="7934445" cy="2323057"/>
            <a:chOff x="0" y="0"/>
            <a:chExt cx="1855382" cy="611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55382" cy="611834"/>
            </a:xfrm>
            <a:custGeom>
              <a:avLst/>
              <a:gdLst/>
              <a:ahLst/>
              <a:cxnLst/>
              <a:rect l="l" t="t" r="r" b="b"/>
              <a:pathLst>
                <a:path w="1855382" h="611834">
                  <a:moveTo>
                    <a:pt x="0" y="0"/>
                  </a:moveTo>
                  <a:lnTo>
                    <a:pt x="1855382" y="0"/>
                  </a:lnTo>
                  <a:lnTo>
                    <a:pt x="1855382" y="611834"/>
                  </a:lnTo>
                  <a:lnTo>
                    <a:pt x="0" y="611834"/>
                  </a:lnTo>
                  <a:close/>
                </a:path>
              </a:pathLst>
            </a:custGeom>
            <a:solidFill>
              <a:srgbClr val="FBE782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55382" cy="649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8517603" y="2870552"/>
            <a:ext cx="28575" cy="686895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453035" y="881908"/>
            <a:ext cx="6251839" cy="138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1900"/>
              </a:lnSpc>
              <a:spcBef>
                <a:spcPct val="0"/>
              </a:spcBef>
            </a:pPr>
            <a:r>
              <a:rPr lang="ru-RU" sz="72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Корнеплод </a:t>
            </a:r>
            <a:endParaRPr lang="en-US" sz="72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0461" y="4076700"/>
            <a:ext cx="7176986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Это орган, в образовании которого участвуют нижняя часть стебля и главный корень. Основная функция – запас питательных веществ.</a:t>
            </a: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5" name="Freeform 2"/>
          <p:cNvSpPr/>
          <p:nvPr/>
        </p:nvSpPr>
        <p:spPr>
          <a:xfrm>
            <a:off x="8904347" y="976808"/>
            <a:ext cx="3774024" cy="2844836"/>
          </a:xfrm>
          <a:custGeom>
            <a:avLst/>
            <a:gdLst/>
            <a:ahLst/>
            <a:cxnLst/>
            <a:rect l="l" t="t" r="r" b="b"/>
            <a:pathLst>
              <a:path w="5427436" h="4124851">
                <a:moveTo>
                  <a:pt x="0" y="0"/>
                </a:moveTo>
                <a:lnTo>
                  <a:pt x="5427436" y="0"/>
                </a:lnTo>
                <a:lnTo>
                  <a:pt x="5427436" y="4124852"/>
                </a:lnTo>
                <a:lnTo>
                  <a:pt x="0" y="41248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9745648" y="5110122"/>
            <a:ext cx="3360752" cy="3614778"/>
          </a:xfrm>
          <a:custGeom>
            <a:avLst/>
            <a:gdLst/>
            <a:ahLst/>
            <a:cxnLst/>
            <a:rect l="l" t="t" r="r" b="b"/>
            <a:pathLst>
              <a:path w="4039985" h="4114800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13320480" y="851065"/>
            <a:ext cx="3670137" cy="3104067"/>
          </a:xfrm>
          <a:custGeom>
            <a:avLst/>
            <a:gdLst/>
            <a:ahLst/>
            <a:cxnLst/>
            <a:rect l="l" t="t" r="r" b="b"/>
            <a:pathLst>
              <a:path w="3796189" h="3278959">
                <a:moveTo>
                  <a:pt x="0" y="0"/>
                </a:moveTo>
                <a:lnTo>
                  <a:pt x="3796190" y="0"/>
                </a:lnTo>
                <a:lnTo>
                  <a:pt x="3796190" y="3278959"/>
                </a:lnTo>
                <a:lnTo>
                  <a:pt x="0" y="3278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>
            <a:off x="14087722" y="5143500"/>
            <a:ext cx="2752478" cy="3789986"/>
          </a:xfrm>
          <a:custGeom>
            <a:avLst/>
            <a:gdLst/>
            <a:ahLst/>
            <a:cxnLst/>
            <a:rect l="l" t="t" r="r" b="b"/>
            <a:pathLst>
              <a:path w="3563248" h="4906365">
                <a:moveTo>
                  <a:pt x="0" y="0"/>
                </a:moveTo>
                <a:lnTo>
                  <a:pt x="3563248" y="0"/>
                </a:lnTo>
                <a:lnTo>
                  <a:pt x="3563248" y="4906366"/>
                </a:lnTo>
                <a:lnTo>
                  <a:pt x="0" y="4906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Box 15"/>
          <p:cNvSpPr txBox="1"/>
          <p:nvPr/>
        </p:nvSpPr>
        <p:spPr>
          <a:xfrm>
            <a:off x="9296400" y="4031241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Морковь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14101445" y="4034058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Редис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9220200" y="8803238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Свекла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4401800" y="8806055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Репа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9686959" cy="2205753"/>
            <a:chOff x="0" y="0"/>
            <a:chExt cx="2551298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1298" cy="580939"/>
            </a:xfrm>
            <a:custGeom>
              <a:avLst/>
              <a:gdLst/>
              <a:ahLst/>
              <a:cxnLst/>
              <a:rect l="l" t="t" r="r" b="b"/>
              <a:pathLst>
                <a:path w="2551298" h="580939">
                  <a:moveTo>
                    <a:pt x="0" y="0"/>
                  </a:moveTo>
                  <a:lnTo>
                    <a:pt x="2551298" y="0"/>
                  </a:lnTo>
                  <a:lnTo>
                    <a:pt x="2551298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51298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0372" y="837838"/>
            <a:ext cx="9109680" cy="138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00"/>
              </a:lnSpc>
              <a:spcBef>
                <a:spcPct val="0"/>
              </a:spcBef>
            </a:pPr>
            <a:r>
              <a:rPr lang="ru-RU" sz="7200" b="1" dirty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  <a:sym typeface="Anonymous Pro Bold" panose="02060809030202000504"/>
              </a:rPr>
              <a:t>Корни-подпорки</a:t>
            </a:r>
            <a:endParaRPr lang="en-US" sz="72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10232017" y="2753247"/>
            <a:ext cx="38100" cy="6986259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226654" y="4152900"/>
            <a:ext cx="8534722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Формируются из придаточны</a:t>
            </a: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х одревесневших корней, придают опору растениям и его ветвям, закрепляют его в почве.  </a:t>
            </a: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41860" y="6246748"/>
            <a:ext cx="7848874" cy="75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10681356" y="837838"/>
            <a:ext cx="3903779" cy="3452602"/>
          </a:xfrm>
          <a:custGeom>
            <a:avLst/>
            <a:gdLst/>
            <a:ahLst/>
            <a:cxnLst/>
            <a:rect l="l" t="t" r="r" b="b"/>
            <a:pathLst>
              <a:path w="5214350" h="4784166">
                <a:moveTo>
                  <a:pt x="0" y="0"/>
                </a:moveTo>
                <a:lnTo>
                  <a:pt x="5214350" y="0"/>
                </a:lnTo>
                <a:lnTo>
                  <a:pt x="5214350" y="4784166"/>
                </a:lnTo>
                <a:lnTo>
                  <a:pt x="0" y="478416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4129314"/>
            <a:ext cx="3518345" cy="4691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15"/>
          <p:cNvSpPr txBox="1"/>
          <p:nvPr/>
        </p:nvSpPr>
        <p:spPr>
          <a:xfrm>
            <a:off x="14401800" y="8948291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Фикус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10901045" y="4406714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Баньян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76228"/>
            <a:ext cx="7934445" cy="2323057"/>
            <a:chOff x="0" y="0"/>
            <a:chExt cx="1855382" cy="6118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55382" cy="611834"/>
            </a:xfrm>
            <a:custGeom>
              <a:avLst/>
              <a:gdLst/>
              <a:ahLst/>
              <a:cxnLst/>
              <a:rect l="l" t="t" r="r" b="b"/>
              <a:pathLst>
                <a:path w="1855382" h="611834">
                  <a:moveTo>
                    <a:pt x="0" y="0"/>
                  </a:moveTo>
                  <a:lnTo>
                    <a:pt x="1855382" y="0"/>
                  </a:lnTo>
                  <a:lnTo>
                    <a:pt x="1855382" y="611834"/>
                  </a:lnTo>
                  <a:lnTo>
                    <a:pt x="0" y="611834"/>
                  </a:lnTo>
                  <a:close/>
                </a:path>
              </a:pathLst>
            </a:custGeom>
            <a:solidFill>
              <a:srgbClr val="FBE782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55382" cy="649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8517603" y="2870552"/>
            <a:ext cx="28575" cy="686895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-183546" y="837007"/>
            <a:ext cx="9524999" cy="1326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1900"/>
              </a:lnSpc>
              <a:spcBef>
                <a:spcPct val="0"/>
              </a:spcBef>
            </a:pPr>
            <a:r>
              <a:rPr lang="ru-RU" sz="6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</a:rPr>
              <a:t>Корни-прицепки</a:t>
            </a:r>
            <a:endParaRPr lang="en-US" sz="60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0460" y="3562107"/>
            <a:ext cx="717698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Формируются из придаточных корней</a:t>
            </a:r>
            <a:r>
              <a: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. </a:t>
            </a: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С </a:t>
            </a:r>
            <a:r>
              <a:rPr lang="ru-RU" sz="4500" dirty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помощью этих корней растение прикрепляется к опоре, например, к стволу дерева, и благодаря этому, растёт вверх, вынося листья к свету. </a:t>
            </a: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4538903" y="8299350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Ваниль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3" name="Freeform 2"/>
          <p:cNvSpPr/>
          <p:nvPr/>
        </p:nvSpPr>
        <p:spPr>
          <a:xfrm rot="-205065">
            <a:off x="8327580" y="738025"/>
            <a:ext cx="6344480" cy="4527652"/>
          </a:xfrm>
          <a:custGeom>
            <a:avLst/>
            <a:gdLst/>
            <a:ahLst/>
            <a:cxnLst/>
            <a:rect l="l" t="t" r="r" b="b"/>
            <a:pathLst>
              <a:path w="8461079" h="6038134">
                <a:moveTo>
                  <a:pt x="0" y="0"/>
                </a:moveTo>
                <a:lnTo>
                  <a:pt x="8461079" y="0"/>
                </a:lnTo>
                <a:lnTo>
                  <a:pt x="8461079" y="6038134"/>
                </a:lnTo>
                <a:lnTo>
                  <a:pt x="0" y="603813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24" name="Freeform 2"/>
          <p:cNvSpPr/>
          <p:nvPr/>
        </p:nvSpPr>
        <p:spPr>
          <a:xfrm>
            <a:off x="9867967" y="5617932"/>
            <a:ext cx="7218201" cy="3085781"/>
          </a:xfrm>
          <a:custGeom>
            <a:avLst/>
            <a:gdLst/>
            <a:ahLst/>
            <a:cxnLst/>
            <a:rect l="l" t="t" r="r" b="b"/>
            <a:pathLst>
              <a:path w="13227473" h="5654745">
                <a:moveTo>
                  <a:pt x="0" y="0"/>
                </a:moveTo>
                <a:lnTo>
                  <a:pt x="13227474" y="0"/>
                </a:lnTo>
                <a:lnTo>
                  <a:pt x="13227474" y="5654745"/>
                </a:lnTo>
                <a:lnTo>
                  <a:pt x="0" y="565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15"/>
          <p:cNvSpPr txBox="1"/>
          <p:nvPr/>
        </p:nvSpPr>
        <p:spPr>
          <a:xfrm>
            <a:off x="10896600" y="4457700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Плющ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9686959" cy="2205753"/>
            <a:chOff x="0" y="0"/>
            <a:chExt cx="2551298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1298" cy="580939"/>
            </a:xfrm>
            <a:custGeom>
              <a:avLst/>
              <a:gdLst/>
              <a:ahLst/>
              <a:cxnLst/>
              <a:rect l="l" t="t" r="r" b="b"/>
              <a:pathLst>
                <a:path w="2551298" h="580939">
                  <a:moveTo>
                    <a:pt x="0" y="0"/>
                  </a:moveTo>
                  <a:lnTo>
                    <a:pt x="2551298" y="0"/>
                  </a:lnTo>
                  <a:lnTo>
                    <a:pt x="2551298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51298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0372" y="837838"/>
            <a:ext cx="9109680" cy="138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00"/>
              </a:lnSpc>
              <a:spcBef>
                <a:spcPct val="0"/>
              </a:spcBef>
            </a:pPr>
            <a:r>
              <a:rPr lang="ru-RU" sz="72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Anonymous Pro Bold" panose="02060809030202000504"/>
                <a:cs typeface="Anonymous Pro Bold" panose="02060809030202000504"/>
                <a:sym typeface="Anonymous Pro Bold" panose="02060809030202000504"/>
              </a:rPr>
              <a:t>Корневые клубни</a:t>
            </a:r>
            <a:endParaRPr lang="en-US" sz="7200" b="1" dirty="0">
              <a:solidFill>
                <a:srgbClr val="000000"/>
              </a:solidFill>
              <a:latin typeface="Bookman Old Style" panose="02050604050505020204" pitchFamily="18" charset="0"/>
              <a:ea typeface="Anonymous Pro Bold" panose="02060809030202000504"/>
              <a:cs typeface="Anonymous Pro Bold" panose="02060809030202000504"/>
              <a:sym typeface="Anonymous Pro Bold" panose="02060809030202000504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10232017" y="2753247"/>
            <a:ext cx="38100" cy="6986259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196486" y="3999533"/>
            <a:ext cx="8534722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  <a:spcBef>
                <a:spcPct val="0"/>
              </a:spcBef>
            </a:pPr>
            <a:r>
              <a:rPr lang="ru-RU" sz="45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Формируются из боковых и придаточных корней. Основная функция – запас питательных веществ и вегетативное размножение.</a:t>
            </a: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41860" y="6246748"/>
            <a:ext cx="7848874" cy="75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4403709" y="6662291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Чистяк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10668000" y="3919091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</a:rPr>
              <a:t>Георгина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  <p:sp>
        <p:nvSpPr>
          <p:cNvPr id="18" name="Freeform 2"/>
          <p:cNvSpPr/>
          <p:nvPr/>
        </p:nvSpPr>
        <p:spPr>
          <a:xfrm>
            <a:off x="10434948" y="727500"/>
            <a:ext cx="3585852" cy="3281840"/>
          </a:xfrm>
          <a:custGeom>
            <a:avLst/>
            <a:gdLst/>
            <a:ahLst/>
            <a:cxnLst/>
            <a:rect l="l" t="t" r="r" b="b"/>
            <a:pathLst>
              <a:path w="6436718" h="6769731">
                <a:moveTo>
                  <a:pt x="0" y="0"/>
                </a:moveTo>
                <a:lnTo>
                  <a:pt x="6436718" y="0"/>
                </a:lnTo>
                <a:lnTo>
                  <a:pt x="6436718" y="6769731"/>
                </a:lnTo>
                <a:lnTo>
                  <a:pt x="0" y="676973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b="-26301"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5" b="97973" l="1412" r="98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430" y="1835883"/>
            <a:ext cx="3546570" cy="4940163"/>
          </a:xfrm>
          <a:prstGeom prst="rect">
            <a:avLst/>
          </a:prstGeom>
        </p:spPr>
      </p:pic>
      <p:sp>
        <p:nvSpPr>
          <p:cNvPr id="19" name="Freeform 9"/>
          <p:cNvSpPr/>
          <p:nvPr/>
        </p:nvSpPr>
        <p:spPr>
          <a:xfrm>
            <a:off x="10972800" y="5829300"/>
            <a:ext cx="3479690" cy="2640215"/>
          </a:xfrm>
          <a:custGeom>
            <a:avLst/>
            <a:gdLst/>
            <a:ahLst/>
            <a:cxnLst/>
            <a:rect l="l" t="t" r="r" b="b"/>
            <a:pathLst>
              <a:path w="4572763" h="3469584">
                <a:moveTo>
                  <a:pt x="0" y="0"/>
                </a:moveTo>
                <a:lnTo>
                  <a:pt x="4572763" y="0"/>
                </a:lnTo>
                <a:lnTo>
                  <a:pt x="4572763" y="3469584"/>
                </a:lnTo>
                <a:lnTo>
                  <a:pt x="0" y="3469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15"/>
          <p:cNvSpPr txBox="1"/>
          <p:nvPr/>
        </p:nvSpPr>
        <p:spPr>
          <a:xfrm>
            <a:off x="11277600" y="8737981"/>
            <a:ext cx="27387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000000"/>
                </a:solidFill>
                <a:latin typeface="True Typewriter" panose="02060704040205020404"/>
                <a:ea typeface="True Typewriter" panose="02060704040205020404"/>
                <a:cs typeface="True Typewriter" panose="02060704040205020404"/>
                <a:sym typeface="True Typewriter" panose="02060704040205020404"/>
              </a:rPr>
              <a:t>Батат</a:t>
            </a:r>
            <a:endParaRPr lang="en-US" sz="4000" dirty="0">
              <a:solidFill>
                <a:srgbClr val="000000"/>
              </a:solidFill>
              <a:latin typeface="True Typewriter" panose="02060704040205020404"/>
              <a:ea typeface="True Typewriter" panose="02060704040205020404"/>
              <a:cs typeface="True Typewriter" panose="02060704040205020404"/>
              <a:sym typeface="True Typewriter" panose="020607040402050204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3212</Words>
  <Application>WPS Presentation</Application>
  <PresentationFormat>Произвольный</PresentationFormat>
  <Paragraphs>286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Canva Sans</vt:lpstr>
      <vt:lpstr>True Typewriter</vt:lpstr>
      <vt:lpstr>Times New Roman</vt:lpstr>
      <vt:lpstr>Bookman Old Style</vt:lpstr>
      <vt:lpstr>Anonymous Pro Bold</vt:lpstr>
      <vt:lpstr>Dreaming Outloud Sans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 названия, копия</dc:title>
  <dc:creator>user</dc:creator>
  <cp:lastModifiedBy>velik</cp:lastModifiedBy>
  <cp:revision>23</cp:revision>
  <dcterms:created xsi:type="dcterms:W3CDTF">2006-08-16T00:00:00Z</dcterms:created>
  <dcterms:modified xsi:type="dcterms:W3CDTF">2025-12-21T13:07:25Z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CBE6FD1241914261BB19C77215FC720B_12</vt:lpwstr>
  </property>
  <property fmtid="{D5CDD505-2E9C-101B-9397-08002B2CF9AE}" pid="3" name="KSOProductBuildVer">
    <vt:lpwstr>1049-12.2.0.23155</vt:lpwstr>
  </property>
</Properties>
</file>