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57" r:id="rId12"/>
    <p:sldId id="265" r:id="rId13"/>
    <p:sldId id="267" r:id="rId14"/>
    <p:sldId id="268" r:id="rId15"/>
    <p:sldId id="258" r:id="rId16"/>
    <p:sldId id="273" r:id="rId17"/>
    <p:sldId id="274" r:id="rId18"/>
    <p:sldId id="276" r:id="rId19"/>
    <p:sldId id="277" r:id="rId20"/>
    <p:sldId id="279" r:id="rId21"/>
    <p:sldId id="280" r:id="rId22"/>
    <p:sldId id="282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855A-450C-486B-AEB5-768DEB990BD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6880-4589-41B1-A6FE-78A7F35F2A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04" y="0"/>
            <a:ext cx="6825521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09" y="411193"/>
            <a:ext cx="6050952" cy="29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14813" y="411193"/>
            <a:ext cx="10907691" cy="5000787"/>
            <a:chOff x="514813" y="411193"/>
            <a:chExt cx="10907691" cy="50007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14814" y="411193"/>
              <a:ext cx="55867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2. Темновая фаза (цикл Кальвина)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14814" y="1285873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Место протекания: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 Строма хлоропласта.</a:t>
              </a:r>
              <a:endParaRPr lang="ru-RU" sz="24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  <a:p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Необходимые условия: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 CO₂, АТФ, НАДФ·H, ферменты. Свет не требуется.</a:t>
              </a:r>
              <a:endParaRPr lang="ru-RU" sz="24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  <a:p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Процессы (цикл Кальвина):</a:t>
              </a:r>
              <a:endParaRPr lang="ru-RU" sz="24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14813" y="3472988"/>
              <a:ext cx="1090769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Фиксация CO₂:</a:t>
              </a:r>
              <a:endParaRPr lang="ru-RU" sz="2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  <a:p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Углекислый газ из атмосферы присоединяется к пятиуглеродному сахару </a:t>
              </a:r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рибулозо-1,5-бисфосфату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 (</a:t>
              </a:r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РуБФ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) при участии фермента </a:t>
              </a:r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РуБисКО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. 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Образуется нестабильное шестиуглеродное соединение, которое распадается на две молекулы фосфоглицерата (</a:t>
              </a:r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ФГК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).</a:t>
              </a:r>
              <a:endPara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637" y="678706"/>
            <a:ext cx="1097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2. Восстановление ФГК: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ФГК восстанавлиется до глицеральдегид-3-фосфата (ГАФ) с использованием АТФ и НАДФ·H, полученных в световой фазе.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3. Регенерация РуБФ: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Часть ГАФ используется для регенерации РуБФ, необходимого для продолжения цикла Кальвина. На это также затрачивается АТФ.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4. Синтез глюкозы и других органических веществ: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Другая часть ГАФ используется для синтеза глюкозы и других органических соединений (аминокислот, жирных кислот и т.д.).</a:t>
            </a:r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190" y="388376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Уравнение цикла Кальвина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308" y="1054775"/>
            <a:ext cx="6707187" cy="103775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6CO₂ + 18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АТФ + 12НАДФ·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 + 12H₂O → C₆H₁₂O₆ + 18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АДФ + 18Ф + 12НАДФ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⁺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190" y="2753886"/>
            <a:ext cx="5283121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Итоги темновой фазы: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Фиксация углекислого газа.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Синтез глюкозы и других органических веществ.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Регенерация фермента РуБФ</a:t>
            </a:r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1226" y="619208"/>
            <a:ext cx="6096000" cy="5362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072" y="243512"/>
            <a:ext cx="654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Факторы, влияющие на фотосинтез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931" y="1017738"/>
            <a:ext cx="114601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Интенсивность света: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увеличение интенсивности света обычно увеличивает скорость фотосинтеза до определенного предела.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Концентрация CO₂: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увеличение концентрации CO₂ обычно увеличивает скорость фотосинтеза до определенного предела.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Температура: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скорость фотосинтеза увеличивается с повышением температуры до оптимального уровня, после чего начинает снижаться.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Вода: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недостаток воды снижает скорость фотосинтеза.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Минеральные вещества: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недостаток необходимых минеральных веществ (например, азота, фосфора, калия) может снизить скорость фотосинтеза.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6" y="385308"/>
            <a:ext cx="8751574" cy="4836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9980" y="5642760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Процесс фотосинтеза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7388860" y="3295015"/>
            <a:ext cx="4210050" cy="22288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1.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Рассмотрите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рисунок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и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выполните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191260"/>
            <a:ext cx="10781665" cy="538734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Установите соответствие между признаками и фазами фотосинтеза, обозначенными цифрами на схеме выше: к каждой позиции, данной в первом столбце, подберите соответствующую позицию из второго столбца.</a:t>
            </a:r>
            <a:endParaRPr sz="2000" b="1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ПРИЗНАКИ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А) из атмосферы фиксируется углекислый газ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Б) перемещаются возбуждённые электроны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В) реакции происходят в строме хлоропласта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Г) синтезируются молекулы АТФ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Д) происходит фотолиз воды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Е) протекают реакции цикла Кальвина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ФАЗЫ ФОТОСИНТЕЗА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1) 1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>
              <a:spcBef>
                <a:spcPts val="700"/>
              </a:spcBef>
            </a:pPr>
            <a:r>
              <a:rPr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2) 2</a:t>
            </a:r>
            <a:endParaRPr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240" y="5523865"/>
            <a:ext cx="3669665" cy="103759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212112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2. 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018540"/>
            <a:ext cx="10781665" cy="43999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Экспериментатор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исследовал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жизнедеятельность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комнатного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растения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бегонии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разных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условиях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Как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изменятся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интенсивность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транспирации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интенсивность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дыхания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комнатного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растения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помещенного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освещённую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комнату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пониженной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влажностью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температурой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29</a:t>
            </a:r>
            <a:r>
              <a:rPr lang="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C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комнаты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высокой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влажностью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температурой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20</a:t>
            </a:r>
            <a:r>
              <a:rPr lang="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C?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Для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величины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определите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соответствующий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характер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её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изменения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: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1)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изменится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2)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уменьшится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3)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увеличится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Запишите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таблицу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выбранные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цифры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для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величины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Цифры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ответе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могут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повторяться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64625" y="5421630"/>
            <a:ext cx="2875280" cy="103759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33</a:t>
            </a:r>
            <a:endParaRPr lang="en-US" altLang="ru-RU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/>
          <p:nvPr/>
        </p:nvGraphicFramePr>
        <p:xfrm>
          <a:off x="381000" y="5524500"/>
          <a:ext cx="8533765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latin typeface="Segoe Print" panose="02000600000000000000" charset="0"/>
                          <a:cs typeface="Segoe Print" panose="02000600000000000000" charset="0"/>
                        </a:rPr>
                        <a:t>Интенсивность транспирации </a:t>
                      </a:r>
                      <a:endParaRPr lang="ru-RU" altLang="en-US">
                        <a:latin typeface="Segoe Print" panose="02000600000000000000" charset="0"/>
                        <a:cs typeface="Segoe Print" panose="02000600000000000000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latin typeface="Segoe Print" panose="02000600000000000000" charset="0"/>
                          <a:cs typeface="Segoe Print" panose="02000600000000000000" charset="0"/>
                        </a:rPr>
                        <a:t>Интенсивность дыхания</a:t>
                      </a:r>
                      <a:endParaRPr lang="ru-RU" altLang="en-US">
                        <a:latin typeface="Segoe Print" panose="02000600000000000000" charset="0"/>
                        <a:cs typeface="Segoe Print" panose="02000600000000000000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3</a:t>
            </a:r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.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Рассмотрите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рисунок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и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выполните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191260"/>
            <a:ext cx="10781665" cy="50158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Установите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соответствие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между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процессами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фазами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: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позиции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данной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первом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столбце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подберите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соответствующую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позицию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второго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столбца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000" b="1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ПРОЦЕССЫ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преобразование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НАДФ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*H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НАДФ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+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Б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восстановление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углекислого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газа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синтез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молекул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АТФ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образование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глюкозы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фотолиз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воды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перемещение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возбуждённых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электронов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ФАЗЫ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1) 1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2) 2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240" y="5523865"/>
            <a:ext cx="3669665" cy="103759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221211</a:t>
            </a:r>
            <a:endParaRPr lang="en-US" altLang="ru-RU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7824470" y="2456815"/>
            <a:ext cx="3969385" cy="285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4</a:t>
            </a:r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.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Рассмотрите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рисунок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и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выполните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 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191260"/>
            <a:ext cx="10781665" cy="50158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Установите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соответствие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между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характеристиками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фазами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: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позиции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данной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первом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столбце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подберите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соответствующую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позицию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второго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столбца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000" b="1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ХАРАКТЕРИСТИКИ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расходуется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энергия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АТФ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Б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происходит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расщепление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воды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восстанавливается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углекислый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газ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синтезируется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первичное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органическое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вещество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выделяется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молекулярный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кислород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образуется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НАДФ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*H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ФАЗЫ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1) 1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2) 2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240" y="5523865"/>
            <a:ext cx="3669665" cy="103759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212211</a:t>
            </a:r>
            <a:endParaRPr lang="en-US" altLang="ru-RU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7470140" y="2584450"/>
            <a:ext cx="42100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</a:t>
            </a:r>
            <a:r>
              <a:rPr lang="en-US" alt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5</a:t>
            </a:r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. 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018540"/>
            <a:ext cx="11559540" cy="34766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начале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эксперимента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растение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выращивали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температуре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+4 </a:t>
            </a:r>
            <a:r>
              <a:rPr lang="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°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затем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поместили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его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комнату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температурой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+25 </a:t>
            </a:r>
            <a:r>
              <a:rPr lang="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°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Как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этом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изменились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скорость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количество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испаряемой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листьями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воды</a:t>
            </a:r>
            <a:r>
              <a:rPr lang="en-US" altLang="ru-RU" sz="2000" b="1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?</a:t>
            </a:r>
            <a:endParaRPr lang="en-US" altLang="ru-RU" sz="2000" b="1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Для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величины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определите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соответствующий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характер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её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изменения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: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1)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изменится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2)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уменьшится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3)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увеличится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Запишите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таблицу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выбранные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цифры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для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величины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Цифры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ответе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могут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повторяться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64625" y="5421630"/>
            <a:ext cx="2875280" cy="103759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33</a:t>
            </a:r>
            <a:endParaRPr lang="en-US" altLang="ru-RU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/>
          <p:nvPr/>
        </p:nvGraphicFramePr>
        <p:xfrm>
          <a:off x="381000" y="4792980"/>
          <a:ext cx="8533130" cy="7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6565"/>
                <a:gridCol w="4266565"/>
              </a:tblGrid>
              <a:tr h="340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latin typeface="Segoe Print" panose="02000600000000000000" charset="0"/>
                          <a:cs typeface="Segoe Print" panose="02000600000000000000" charset="0"/>
                        </a:rPr>
                        <a:t>Скорость фотосинтеза </a:t>
                      </a:r>
                      <a:endParaRPr lang="ru-RU" altLang="en-US">
                        <a:latin typeface="Segoe Print" panose="02000600000000000000" charset="0"/>
                        <a:cs typeface="Segoe Print" panose="02000600000000000000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>
                          <a:latin typeface="Segoe Print" panose="02000600000000000000" charset="0"/>
                          <a:cs typeface="Segoe Print" panose="02000600000000000000" charset="0"/>
                        </a:rPr>
                        <a:t>Количество испаряемой воды</a:t>
                      </a:r>
                      <a:endParaRPr lang="ru-RU" altLang="en-US">
                        <a:latin typeface="Segoe Print" panose="02000600000000000000" charset="0"/>
                        <a:cs typeface="Segoe Print" panose="02000600000000000000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75" y="367030"/>
            <a:ext cx="5094605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ü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Благодаря этому процессу существует весь органический мир на Земле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Единственный процесс, снабжающий атмосферу кислородом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Этот процесс защищает живой мир от действия губительных ультрафиолетовых лучей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79" y="0"/>
            <a:ext cx="6825521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6. 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344295"/>
            <a:ext cx="1155954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На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листьях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водных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растений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видны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скопления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мелких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пузырьков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газа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Укажите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какой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это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газ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результате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какого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процесса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он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образуется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какого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вещества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8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3740" y="4076065"/>
            <a:ext cx="8686165" cy="238315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1)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листьях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под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водой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скапливается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кислород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2)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Кислород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является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продуктом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светозависимой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световой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фазы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фотосинтеза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образуется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ходе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фотолиза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воды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как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побочный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продукт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после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чего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удаляется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из</a:t>
            </a:r>
            <a:r>
              <a:rPr lang="en-US" alt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растения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635" y="186690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7. 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8600" y="1101090"/>
            <a:ext cx="11559540" cy="40925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Проанализируйте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таблицу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«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Реакции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r>
              <a:rPr lang="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»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Заполните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пустые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ячейки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таблицы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используя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термины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приведенные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списке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Для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каждой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ячейки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обозначенной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буквой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,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выберите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соответствующий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термин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из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предложенного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списка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endParaRPr lang="en-US" altLang="ru-RU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1)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мембраны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тилакоидов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2)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гликолиз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3)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окислительное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фосфорилирование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4)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окисление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НАДФ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*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Н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5)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образование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кислорода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6)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присоединение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углекислого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газа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пентозе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7)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образование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рибулозодифосфата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глюкозы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  <a:p>
            <a:pPr marL="0" indent="0"/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8)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синтез</a:t>
            </a:r>
            <a:r>
              <a:rPr lang="en-US" altLang="ru-RU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38 </a:t>
            </a:r>
            <a:r>
              <a:rPr lang="en-US" altLang="en-US" sz="20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АТФ</a:t>
            </a:r>
            <a:endParaRPr lang="en-US" altLang="en-US" sz="20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64625" y="5421630"/>
            <a:ext cx="2875280" cy="1037590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167</a:t>
            </a:r>
            <a:endParaRPr lang="ru-RU" altLang="en-US" sz="40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3210" y="2433320"/>
            <a:ext cx="6663690" cy="163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381000" y="390525"/>
            <a:ext cx="115589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sym typeface="+mn-ea"/>
              </a:rPr>
              <a:t>Задание 8. </a:t>
            </a:r>
            <a:endParaRPr lang="en-US" altLang="en-US" sz="2800" b="1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81000" y="1344295"/>
            <a:ext cx="1155954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Как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происходит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преобразование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энергии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солнечного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света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световой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и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темновой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фазах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фотосинтеза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в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энергию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химических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связей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глюкозы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?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Ответ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 </a:t>
            </a:r>
            <a:r>
              <a:rPr lang="en-US" altLang="en-US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поясните</a:t>
            </a:r>
            <a:r>
              <a:rPr lang="en-US" altLang="ru-RU" sz="2800" b="0" i="0">
                <a:solidFill>
                  <a:srgbClr val="000000"/>
                </a:solidFill>
                <a:latin typeface="Segoe Print" panose="02000600000000000000"/>
                <a:ea typeface="Segoe Print" panose="02000600000000000000"/>
              </a:rPr>
              <a:t>.</a:t>
            </a:r>
            <a:endParaRPr lang="en-US" altLang="ru-RU" sz="2800" b="0" i="0">
              <a:solidFill>
                <a:srgbClr val="000000"/>
              </a:solidFill>
              <a:latin typeface="Segoe Print" panose="02000600000000000000"/>
              <a:ea typeface="Segoe Print" panose="0200060000000000000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0365" y="3160395"/>
            <a:ext cx="11559540" cy="3298825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1)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солнечного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света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преобразуется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энергию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возбужденных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электронов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хлорофилла</a:t>
            </a:r>
            <a:endParaRPr lang="en-US" altLang="en-US" sz="2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2)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возбужденных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электронов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преобразуется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энергию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макроэргических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связей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молекуле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АТФ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которая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синтезируется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светозависимую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син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-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световую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фазу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фотосинтеза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часть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энергии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используется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для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образования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НАДФ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*H)</a:t>
            </a:r>
            <a:endParaRPr lang="en-US" altLang="ru-RU" sz="2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3)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светонезависимой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фазе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син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-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темновой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макроэргических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связей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АТФ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преобразуется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энергию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химических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связей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глюкозы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которая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синтезируется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данную</a:t>
            </a:r>
            <a:r>
              <a:rPr lang="en-US" altLang="ru-RU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фазу</a:t>
            </a:r>
            <a:endParaRPr lang="en-US" altLang="en-US" sz="2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514" y="2997262"/>
            <a:ext cx="3959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Фотосинтез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79" y="0"/>
            <a:ext cx="6825521" cy="68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2615101"/>
            <a:ext cx="4854992" cy="38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9725" y="314793"/>
            <a:ext cx="10897849" cy="190375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2000"/>
            </a:schemeClr>
          </a:solidFill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Фотосинтез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– это процесс преобразования энергии света в энергию химических связей органических веществ. Происходит в клетках растений, водорослей, цианобактерий и других бактерий.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274717" y="4738110"/>
            <a:ext cx="6428282" cy="1227975"/>
            <a:chOff x="5274717" y="4738110"/>
            <a:chExt cx="6428282" cy="12279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274717" y="4738110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Общая формула фотосинтеза:</a:t>
              </a:r>
              <a:endParaRPr lang="ru-RU" sz="24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274717" y="5336498"/>
              <a:ext cx="6428282" cy="629587"/>
            </a:xfrm>
            <a:prstGeom prst="roundRect">
              <a:avLst/>
            </a:prstGeom>
            <a:noFill/>
            <a:ln w="254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6</a:t>
              </a:r>
              <a:r>
                <a:rPr lang="en-US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CO₂ + 6H₂O + </a:t>
              </a:r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Свет → </a:t>
              </a:r>
              <a:r>
                <a:rPr lang="en-US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C₆H₁₂O₆ + 6O₂</a:t>
              </a:r>
              <a:endPara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9711" y="377625"/>
            <a:ext cx="11192656" cy="5784925"/>
            <a:chOff x="439711" y="377625"/>
            <a:chExt cx="11192656" cy="578492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39711" y="377625"/>
              <a:ext cx="56612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Роль фотосинтеза в природе:</a:t>
              </a:r>
              <a:endPara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69625" y="1330458"/>
              <a:ext cx="11062742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Обеспечивает органическими веществами практически все живые организмы (автотрофы и гетеротрофы).</a:t>
              </a: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Выделяет кислород, необходимый для дыхания большинства живых организмов.</a:t>
              </a: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Поглощает углекислый газ из атмосферы, снижая парниковый эффект.</a:t>
              </a: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endPara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Преобразует световую энергию в химическую, запасая её в органических соединениях.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8487" y="246302"/>
            <a:ext cx="11006543" cy="6410992"/>
            <a:chOff x="258487" y="246302"/>
            <a:chExt cx="11006543" cy="64109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8487" y="246302"/>
              <a:ext cx="24994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Фазы фотосинтеза</a:t>
              </a:r>
              <a:endParaRPr lang="ru-RU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8487" y="776780"/>
              <a:ext cx="55611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1. Световая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фаза (светозависимая)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4655" y="1368813"/>
              <a:ext cx="801973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Место протекания: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 Тилакоиды гран хлоропластов.</a:t>
              </a:r>
              <a:endParaRPr lang="ru-RU" sz="24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  <a:p>
              <a:endParaRPr lang="ru-RU" sz="24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  <a:p>
              <a:r>
                <a:rPr lang="ru-RU" sz="2400" b="1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Необходимые условия: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 Свет, вода, хлорофилл, белки-переносчики, фермент АТФ-</a:t>
              </a:r>
              <a:r>
                <a:rPr lang="ru-RU" sz="2400" b="0" i="0" dirty="0" err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синтаза</a:t>
              </a:r>
              <a:r>
                <a:rPr lang="ru-RU" sz="2400" b="0" i="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Comic Sans MS" panose="030F0702030302020204" pitchFamily="66" charset="0"/>
                </a:rPr>
                <a:t>.</a:t>
              </a:r>
              <a:endPara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979109" y="989562"/>
              <a:ext cx="2285921" cy="126410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3458" y="3068841"/>
              <a:ext cx="6625651" cy="35884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745" y="263207"/>
            <a:ext cx="113025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Процессы происходящие в световую фазу:</a:t>
            </a:r>
            <a:endParaRPr lang="ru-RU" sz="2800" b="1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sz="2800" b="1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1. Поглощение света хлорофиллом: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Хлорофилл поглощает энергию света, переходя в возбуждённое состояние. Электроны хлорофилла переходят на более высокий энергетический уровень.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2. Фотолиз воды: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Под действием света молекулы воды расщепляются на протоны (H⁺), электроны (e⁻) и кислород (O₂).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2H₂O → 4H⁺ + 4e⁻ + O₂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Кислород выделяется в атмосферу.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Электроны используются для восстановления хлорофилла.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Протоны накапливаются в тилакоидах, создавая протонный резервуар.</a:t>
            </a:r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23" y="656538"/>
            <a:ext cx="11527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3. Транспорт электронов по электрон-транспортной цепи (ЭТЦ):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Возбуждённые электроны передаются по цепи белков-переносчиков, расположенных в мембране тилакоида. При этом энергия электронов используется для перекачки протонов (H⁺) из стромы хлоропласта внутрь тилакоида, создавая электрохимический градиент.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4. Синтез АТФ (фотофосфорилирование):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Протоны (H⁺) из тилакоида выходят обратно в строму через АТФ-</a:t>
            </a:r>
            <a:r>
              <a:rPr lang="ru-RU" sz="2800" b="0" i="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синтазу</a:t>
            </a: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. Энергия, высвобождающаяся при этом, используется для синтеза АТФ из АДФ и фосфата.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lvl="1" algn="ctr"/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АДФ + Ф → АТФ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616" y="933538"/>
            <a:ext cx="108528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5. Восстановление НАДФ⁺:</a:t>
            </a:r>
            <a:endParaRPr lang="ru-RU" sz="2800" b="1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lvl="1"/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В конце ЭТЦ электроны присоединяются к НАДФ⁺ (никотинамидадениндинуклеотидфосфат), восстанавливая его до НАДФ·H.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lvl="2" algn="ctr"/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НАДФ⁺ + 2H⁺ + 2e⁻ → НАДФ·H</a:t>
            </a:r>
            <a:endParaRPr lang="ru-RU" sz="2800" b="1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r>
              <a:rPr lang="ru-RU" sz="28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Итоги световой фазы: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Выделение кислорода (O₂).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Синтез АТФ (энергия).</a:t>
            </a:r>
            <a:endParaRPr lang="ru-RU" sz="2800" b="0" i="0" dirty="0" smtClean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Образование НАДФ·H (восстановитель).</a:t>
            </a:r>
            <a:endParaRPr lang="ru-RU" sz="2800" b="0" i="0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7716</Words>
  <Application>WPS Presentation</Application>
  <PresentationFormat>Широкоэкранный</PresentationFormat>
  <Paragraphs>209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Comic Sans MS</vt:lpstr>
      <vt:lpstr>Courier New</vt:lpstr>
      <vt:lpstr>Microsoft YaHei</vt:lpstr>
      <vt:lpstr>Arial Unicode MS</vt:lpstr>
      <vt:lpstr>Calibri Light</vt:lpstr>
      <vt:lpstr>Calibri</vt:lpstr>
      <vt:lpstr>Wingdings</vt:lpstr>
      <vt:lpstr>Segoe Print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velik</cp:lastModifiedBy>
  <cp:revision>11</cp:revision>
  <dcterms:created xsi:type="dcterms:W3CDTF">2025-04-27T05:21:00Z</dcterms:created>
  <dcterms:modified xsi:type="dcterms:W3CDTF">2025-11-27T14:21:02Z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E41177E13C5F4FAE87FE6EEFE77424FE_12</vt:lpwstr>
  </property>
  <property fmtid="{D5CDD505-2E9C-101B-9397-08002B2CF9AE}" pid="3" name="KSOProductBuildVer">
    <vt:lpwstr>1049-12.2.0.23155</vt:lpwstr>
  </property>
</Properties>
</file>