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8"/>
  </p:notesMasterIdLst>
  <p:sldIdLst>
    <p:sldId id="279" r:id="rId2"/>
    <p:sldId id="256" r:id="rId3"/>
    <p:sldId id="257" r:id="rId4"/>
    <p:sldId id="258" r:id="rId5"/>
    <p:sldId id="259" r:id="rId6"/>
    <p:sldId id="273" r:id="rId7"/>
    <p:sldId id="260" r:id="rId8"/>
    <p:sldId id="274" r:id="rId9"/>
    <p:sldId id="277" r:id="rId10"/>
    <p:sldId id="261" r:id="rId11"/>
    <p:sldId id="278" r:id="rId12"/>
    <p:sldId id="262" r:id="rId13"/>
    <p:sldId id="263" r:id="rId14"/>
    <p:sldId id="275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80" r:id="rId25"/>
    <p:sldId id="282" r:id="rId26"/>
    <p:sldId id="28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89342-A571-460A-9648-495152146058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3CC8BE-0EDB-4DFF-85F5-1A4013746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780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CC8BE-0EDB-4DFF-85F5-1A401374660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249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CC8BE-0EDB-4DFF-85F5-1A401374660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119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C023D-015B-4B14-AB65-B432FD3BB36F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13EC2079-2FB7-4677-AE76-1CA7346767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67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C023D-015B-4B14-AB65-B432FD3BB36F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2079-2FB7-4677-AE76-1CA7346767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31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C023D-015B-4B14-AB65-B432FD3BB36F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2079-2FB7-4677-AE76-1CA7346767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44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C023D-015B-4B14-AB65-B432FD3BB36F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2079-2FB7-4677-AE76-1CA7346767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5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2CC023D-015B-4B14-AB65-B432FD3BB36F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13EC2079-2FB7-4677-AE76-1CA7346767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21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C023D-015B-4B14-AB65-B432FD3BB36F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2079-2FB7-4677-AE76-1CA7346767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74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C023D-015B-4B14-AB65-B432FD3BB36F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2079-2FB7-4677-AE76-1CA7346767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10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C023D-015B-4B14-AB65-B432FD3BB36F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2079-2FB7-4677-AE76-1CA7346767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65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C023D-015B-4B14-AB65-B432FD3BB36F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2079-2FB7-4677-AE76-1CA7346767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70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C023D-015B-4B14-AB65-B432FD3BB36F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2079-2FB7-4677-AE76-1CA7346767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5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C023D-015B-4B14-AB65-B432FD3BB36F}" type="datetimeFigureOut">
              <a:rPr lang="ru-RU" smtClean="0"/>
              <a:t>03.09.2024</a:t>
            </a:fld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C2079-2FB7-4677-AE76-1CA7346767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21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C2CC023D-015B-4B14-AB65-B432FD3BB36F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13EC2079-2FB7-4677-AE76-1CA7346767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608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959" y="760460"/>
            <a:ext cx="6866926" cy="457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0938" y1="37500" x2="20938" y2="37500"/>
                        <a14:foregroundMark x1="50703" y1="52917" x2="50703" y2="52917"/>
                        <a14:foregroundMark x1="44297" y1="60278" x2="44297" y2="60278"/>
                        <a14:foregroundMark x1="39688" y1="41250" x2="39688" y2="41250"/>
                        <a14:foregroundMark x1="51406" y1="41944" x2="51406" y2="41944"/>
                        <a14:foregroundMark x1="46406" y1="85000" x2="46406" y2="85000"/>
                        <a14:foregroundMark x1="46172" y1="81944" x2="46172" y2="81944"/>
                        <a14:foregroundMark x1="47578" y1="81528" x2="47578" y2="81528"/>
                        <a14:foregroundMark x1="78516" y1="31528" x2="78516" y2="31528"/>
                        <a14:foregroundMark x1="75234" y1="37917" x2="75234" y2="37917"/>
                        <a14:foregroundMark x1="68125" y1="21111" x2="68125" y2="21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2144" y="1423357"/>
            <a:ext cx="6471732" cy="364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5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986" y="411060"/>
            <a:ext cx="11046373" cy="2069382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Психология</a:t>
            </a:r>
            <a:r>
              <a:rPr lang="ru-RU" sz="3600" dirty="0" smtClean="0"/>
              <a:t> – (психе – душа., логос – учение) – наука, изучающая душевную деятельность человека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129" y="2480442"/>
            <a:ext cx="6075599" cy="404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0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Методы психологии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9848" y="1884016"/>
            <a:ext cx="10058400" cy="40507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/>
          </a:p>
          <a:p>
            <a:r>
              <a:rPr lang="ru-RU" sz="3200" dirty="0"/>
              <a:t>Основными методами психологии, как и большинства других наук, являются </a:t>
            </a:r>
            <a:r>
              <a:rPr lang="ru-RU" sz="3200" b="1" dirty="0"/>
              <a:t>наблюдение</a:t>
            </a:r>
            <a:r>
              <a:rPr lang="ru-RU" sz="3200" dirty="0"/>
              <a:t> и </a:t>
            </a:r>
            <a:r>
              <a:rPr lang="ru-RU" sz="3200" b="1" dirty="0" smtClean="0"/>
              <a:t>эксперимент</a:t>
            </a:r>
            <a:r>
              <a:rPr lang="ru-RU" sz="3200" dirty="0" smtClean="0"/>
              <a:t>.</a:t>
            </a:r>
          </a:p>
          <a:p>
            <a:r>
              <a:rPr lang="ru-RU" sz="3200" dirty="0" smtClean="0"/>
              <a:t>Дополнительными -самонаблюдение</a:t>
            </a:r>
            <a:r>
              <a:rPr lang="ru-RU" sz="3200" dirty="0"/>
              <a:t>, беседа, </a:t>
            </a:r>
            <a:r>
              <a:rPr lang="ru-RU" sz="3200" u="sng" dirty="0"/>
              <a:t>опрос</a:t>
            </a:r>
            <a:r>
              <a:rPr lang="ru-RU" sz="3200" dirty="0"/>
              <a:t> и </a:t>
            </a:r>
            <a:r>
              <a:rPr lang="ru-RU" sz="3200" dirty="0" smtClean="0"/>
              <a:t>биографически </a:t>
            </a:r>
            <a:r>
              <a:rPr lang="ru-RU" sz="3200" dirty="0"/>
              <a:t>метод. В последнее время все большую популярность приобретает психологическое тестирование.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921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366" y="353683"/>
            <a:ext cx="11043200" cy="1576717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Медицина</a:t>
            </a:r>
            <a:r>
              <a:rPr lang="ru-RU" sz="3600" dirty="0" smtClean="0"/>
              <a:t> (</a:t>
            </a:r>
            <a:r>
              <a:rPr lang="ru-RU" sz="3600" dirty="0" err="1" smtClean="0"/>
              <a:t>медикус</a:t>
            </a:r>
            <a:r>
              <a:rPr lang="ru-RU" sz="3600" dirty="0" smtClean="0"/>
              <a:t> – лечебный) – наука, изучающая влияние разных факторов на здоровье человека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262" y="2165132"/>
            <a:ext cx="6730779" cy="429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1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5394" y="199697"/>
            <a:ext cx="11616907" cy="2554013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Гигиена</a:t>
            </a:r>
            <a:r>
              <a:rPr lang="ru-RU" sz="3600" dirty="0" smtClean="0"/>
              <a:t> (</a:t>
            </a:r>
            <a:r>
              <a:rPr lang="ru-RU" sz="3600" dirty="0" err="1" smtClean="0"/>
              <a:t>гигиенос</a:t>
            </a:r>
            <a:r>
              <a:rPr lang="ru-RU" sz="3600" dirty="0" smtClean="0"/>
              <a:t> – здоровье) </a:t>
            </a:r>
            <a:r>
              <a:rPr lang="ru-RU" sz="3600" smtClean="0"/>
              <a:t>– наука </a:t>
            </a:r>
            <a:r>
              <a:rPr lang="ru-RU" sz="3600" dirty="0" smtClean="0"/>
              <a:t>изучающая влияние условий жизни и труда на ЗДОРОВЬЕ ЧЕЛОВЕКА, разрабатывающая методы профилактики заболеваний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880" y="2936083"/>
            <a:ext cx="7064962" cy="338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7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211363"/>
            <a:ext cx="10058400" cy="1060389"/>
          </a:xfrm>
        </p:spPr>
        <p:txBody>
          <a:bodyPr/>
          <a:lstStyle/>
          <a:p>
            <a:r>
              <a:rPr lang="ru-RU" dirty="0"/>
              <a:t>Методы </a:t>
            </a:r>
            <a:r>
              <a:rPr lang="ru-RU" dirty="0" smtClean="0"/>
              <a:t>гигиены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965" y="1608083"/>
            <a:ext cx="11256579" cy="4564117"/>
          </a:xfrm>
        </p:spPr>
        <p:txBody>
          <a:bodyPr>
            <a:normAutofit fontScale="92500" lnSpcReduction="20000"/>
          </a:bodyPr>
          <a:lstStyle/>
          <a:p>
            <a:r>
              <a:rPr lang="ru-RU" sz="4000" dirty="0" smtClean="0"/>
              <a:t>Эпидемиологический </a:t>
            </a:r>
            <a:r>
              <a:rPr lang="ru-RU" sz="4000" dirty="0"/>
              <a:t>(изучение здоровья населения</a:t>
            </a:r>
            <a:r>
              <a:rPr lang="ru-RU" sz="4000" dirty="0" smtClean="0"/>
              <a:t>)</a:t>
            </a:r>
            <a:endParaRPr lang="ru-RU" sz="4000" dirty="0"/>
          </a:p>
          <a:p>
            <a:r>
              <a:rPr lang="ru-RU" sz="4000" dirty="0"/>
              <a:t>Санитарного обследования (санитарно-топографического, </a:t>
            </a:r>
            <a:r>
              <a:rPr lang="ru-RU" sz="4000" dirty="0" smtClean="0"/>
              <a:t>санитарно-технического</a:t>
            </a:r>
            <a:r>
              <a:rPr lang="ru-RU" sz="4000" dirty="0"/>
              <a:t> </a:t>
            </a:r>
            <a:r>
              <a:rPr lang="ru-RU" sz="4000" dirty="0" smtClean="0"/>
              <a:t>и </a:t>
            </a:r>
            <a:r>
              <a:rPr lang="ru-RU" sz="4000" dirty="0" err="1" smtClean="0"/>
              <a:t>др</a:t>
            </a:r>
            <a:r>
              <a:rPr lang="ru-RU" sz="4000" dirty="0" smtClean="0"/>
              <a:t>)</a:t>
            </a:r>
            <a:endParaRPr lang="ru-RU" sz="4000" dirty="0"/>
          </a:p>
          <a:p>
            <a:r>
              <a:rPr lang="ru-RU" sz="4000" dirty="0"/>
              <a:t>Гигиенического эксперимента (натурного и лабораторного</a:t>
            </a:r>
            <a:r>
              <a:rPr lang="ru-RU" sz="4000" dirty="0" smtClean="0"/>
              <a:t>)</a:t>
            </a:r>
            <a:endParaRPr lang="ru-RU" sz="4000" dirty="0"/>
          </a:p>
          <a:p>
            <a:r>
              <a:rPr lang="ru-RU" sz="4000" dirty="0"/>
              <a:t>Санитарной </a:t>
            </a:r>
            <a:r>
              <a:rPr lang="ru-RU" sz="4000" dirty="0" smtClean="0"/>
              <a:t>экспертизы</a:t>
            </a:r>
            <a:endParaRPr lang="ru-RU" sz="4000" dirty="0"/>
          </a:p>
          <a:p>
            <a:r>
              <a:rPr lang="ru-RU" sz="4000" dirty="0"/>
              <a:t>Санитарного просвещения (гигиенического воспитания и обучения населения</a:t>
            </a:r>
            <a:r>
              <a:rPr lang="ru-RU" sz="4000" dirty="0" smtClean="0"/>
              <a:t>)</a:t>
            </a:r>
            <a:endParaRPr lang="ru-RU" sz="4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09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352" y="242894"/>
            <a:ext cx="11298620" cy="1609344"/>
          </a:xfrm>
        </p:spPr>
        <p:txBody>
          <a:bodyPr/>
          <a:lstStyle/>
          <a:p>
            <a:pPr algn="ctr"/>
            <a:r>
              <a:rPr lang="ru-RU" dirty="0" smtClean="0"/>
              <a:t>История развития наук </a:t>
            </a:r>
            <a:br>
              <a:rPr lang="ru-RU" dirty="0" smtClean="0"/>
            </a:br>
            <a:r>
              <a:rPr lang="ru-RU" dirty="0" smtClean="0"/>
              <a:t>о человеке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808" y="1931992"/>
            <a:ext cx="5322173" cy="46146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53809" t="24814" r="26072" b="26191"/>
          <a:stretch/>
        </p:blipFill>
        <p:spPr>
          <a:xfrm>
            <a:off x="1386813" y="1931993"/>
            <a:ext cx="3310535" cy="453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9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2413" y="200852"/>
            <a:ext cx="10058400" cy="976306"/>
          </a:xfrm>
        </p:spPr>
        <p:txBody>
          <a:bodyPr/>
          <a:lstStyle/>
          <a:p>
            <a:pPr algn="ctr"/>
            <a:r>
              <a:rPr lang="ru-RU" dirty="0"/>
              <a:t>Древняя </a:t>
            </a:r>
            <a:r>
              <a:rPr lang="ru-RU" dirty="0" smtClean="0"/>
              <a:t>Индия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57350" y="1177158"/>
            <a:ext cx="11698015" cy="4831474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ru-RU" sz="2800" dirty="0" smtClean="0"/>
              <a:t>Тело человека состоит из:</a:t>
            </a:r>
          </a:p>
          <a:p>
            <a:r>
              <a:rPr lang="ru-RU" sz="2800" dirty="0" smtClean="0"/>
              <a:t>7 оболочек</a:t>
            </a:r>
          </a:p>
          <a:p>
            <a:r>
              <a:rPr lang="ru-RU" sz="2800" dirty="0" smtClean="0"/>
              <a:t>300 костей</a:t>
            </a:r>
          </a:p>
          <a:p>
            <a:r>
              <a:rPr lang="ru-RU" sz="2800" dirty="0" smtClean="0"/>
              <a:t>107 суставов</a:t>
            </a:r>
          </a:p>
          <a:p>
            <a:r>
              <a:rPr lang="ru-RU" sz="2800" dirty="0" smtClean="0"/>
              <a:t>3 жидкостей</a:t>
            </a:r>
          </a:p>
          <a:p>
            <a:r>
              <a:rPr lang="ru-RU" sz="2800" dirty="0" smtClean="0"/>
              <a:t>400 сосудов</a:t>
            </a:r>
          </a:p>
          <a:p>
            <a:r>
              <a:rPr lang="ru-RU" sz="2800" dirty="0" smtClean="0"/>
              <a:t>900 связок </a:t>
            </a:r>
          </a:p>
          <a:p>
            <a:r>
              <a:rPr lang="ru-RU" sz="2800" dirty="0" smtClean="0"/>
              <a:t>90 жил</a:t>
            </a:r>
          </a:p>
          <a:p>
            <a:r>
              <a:rPr lang="ru-RU" sz="2800" dirty="0" smtClean="0"/>
              <a:t>9 органов</a:t>
            </a:r>
          </a:p>
          <a:p>
            <a:pPr marL="0" indent="0">
              <a:buNone/>
            </a:pPr>
            <a:r>
              <a:rPr lang="ru-RU" sz="2800" dirty="0" smtClean="0"/>
              <a:t>Пупок – главный жизненный центр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4822" t="26614" r="55268" b="34233"/>
          <a:stretch/>
        </p:blipFill>
        <p:spPr>
          <a:xfrm>
            <a:off x="5256581" y="1875411"/>
            <a:ext cx="4281866" cy="473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1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965796"/>
          </a:xfrm>
        </p:spPr>
        <p:txBody>
          <a:bodyPr/>
          <a:lstStyle/>
          <a:p>
            <a:pPr algn="ctr"/>
            <a:r>
              <a:rPr lang="ru-RU" dirty="0" smtClean="0"/>
              <a:t>Древний Китай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2497" y="1543339"/>
            <a:ext cx="10058400" cy="4050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/>
              <a:t>Тело человека является «семьёй» где:</a:t>
            </a:r>
          </a:p>
          <a:p>
            <a:r>
              <a:rPr lang="ru-RU" sz="3200" dirty="0" smtClean="0"/>
              <a:t>Сердце – центр жизни</a:t>
            </a:r>
          </a:p>
          <a:p>
            <a:r>
              <a:rPr lang="ru-RU" sz="3200" dirty="0" smtClean="0"/>
              <a:t>Печень – мать сердца</a:t>
            </a:r>
          </a:p>
          <a:p>
            <a:r>
              <a:rPr lang="ru-RU" sz="3200" dirty="0" smtClean="0"/>
              <a:t>Желудок, Селезёнка – дети Сердца</a:t>
            </a:r>
          </a:p>
          <a:p>
            <a:r>
              <a:rPr lang="ru-RU" sz="3200" dirty="0" smtClean="0"/>
              <a:t>Душа живет в Печени она-же рождает новые идеи</a:t>
            </a:r>
          </a:p>
          <a:p>
            <a:r>
              <a:rPr lang="ru-RU" sz="3200" dirty="0" smtClean="0"/>
              <a:t>Мужество и Храбрость – в Желчном пузыре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05104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3453" y="295062"/>
            <a:ext cx="6772082" cy="1609344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/>
              <a:t>Гиппократ </a:t>
            </a:r>
            <a:br>
              <a:rPr lang="ru-RU" sz="4800" dirty="0" smtClean="0"/>
            </a:br>
            <a:r>
              <a:rPr lang="ru-RU" sz="4800" dirty="0" smtClean="0"/>
              <a:t>(отец медицины) 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06614" y="2093976"/>
            <a:ext cx="7128921" cy="3087956"/>
          </a:xfrm>
        </p:spPr>
        <p:txBody>
          <a:bodyPr>
            <a:noAutofit/>
          </a:bodyPr>
          <a:lstStyle/>
          <a:p>
            <a:r>
              <a:rPr lang="ru-RU" sz="3200" dirty="0" smtClean="0"/>
              <a:t>460-370 гг. до н.э.</a:t>
            </a:r>
          </a:p>
          <a:p>
            <a:r>
              <a:rPr lang="ru-RU" sz="3200" dirty="0" smtClean="0"/>
              <a:t>Древнегреческий философ – создал учение о четырёх возможных типах телосложения и темперамента.</a:t>
            </a:r>
          </a:p>
          <a:p>
            <a:r>
              <a:rPr lang="ru-RU" sz="3200" dirty="0" smtClean="0"/>
              <a:t>Лечить нужно больного, а не болезнь</a:t>
            </a:r>
          </a:p>
          <a:p>
            <a:r>
              <a:rPr lang="ru-RU" sz="3200" dirty="0" smtClean="0"/>
              <a:t>«Не навреди!»</a:t>
            </a:r>
          </a:p>
          <a:p>
            <a:r>
              <a:rPr lang="ru-RU" sz="3200" dirty="0" smtClean="0"/>
              <a:t>Клятва Гиппократа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69" y="484632"/>
            <a:ext cx="4284873" cy="573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4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21298" y="283910"/>
            <a:ext cx="5285009" cy="1609344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/>
              <a:t>Клавдий Гален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86761" y="1756379"/>
            <a:ext cx="6151901" cy="4298827"/>
          </a:xfrm>
        </p:spPr>
        <p:txBody>
          <a:bodyPr>
            <a:noAutofit/>
          </a:bodyPr>
          <a:lstStyle/>
          <a:p>
            <a:r>
              <a:rPr lang="ru-RU" sz="3600" dirty="0" smtClean="0"/>
              <a:t>130 – 200 гг. н.э.</a:t>
            </a:r>
          </a:p>
          <a:p>
            <a:r>
              <a:rPr lang="ru-RU" sz="3600" dirty="0" smtClean="0"/>
              <a:t>Древнеримский врач </a:t>
            </a:r>
          </a:p>
          <a:p>
            <a:r>
              <a:rPr lang="ru-RU" sz="3600" dirty="0" smtClean="0"/>
              <a:t>Занимался лечением гладиаторов</a:t>
            </a:r>
          </a:p>
          <a:p>
            <a:r>
              <a:rPr lang="ru-RU" sz="3600" dirty="0" smtClean="0"/>
              <a:t>Автор 83 трудов по анатомии и медицине</a:t>
            </a:r>
          </a:p>
          <a:p>
            <a:r>
              <a:rPr lang="ru-RU" sz="3600" dirty="0" smtClean="0"/>
              <a:t>Основатель фармакологии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948" y="637463"/>
            <a:ext cx="3966128" cy="529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9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3540" y="1292772"/>
            <a:ext cx="10253039" cy="3268718"/>
          </a:xfrm>
        </p:spPr>
        <p:txBody>
          <a:bodyPr/>
          <a:lstStyle/>
          <a:p>
            <a:r>
              <a:rPr lang="ru-RU" sz="8000" dirty="0" smtClean="0"/>
              <a:t>Науки о человеке и их методы 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30886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1902" y="484632"/>
            <a:ext cx="6789684" cy="1609344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/>
              <a:t>Абу Али ибн Сина (Авиценна)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38367" y="2093976"/>
            <a:ext cx="6633219" cy="4376464"/>
          </a:xfrm>
        </p:spPr>
        <p:txBody>
          <a:bodyPr>
            <a:noAutofit/>
          </a:bodyPr>
          <a:lstStyle/>
          <a:p>
            <a:r>
              <a:rPr lang="ru-RU" sz="3600" dirty="0" smtClean="0"/>
              <a:t>980 – 1037 гг.</a:t>
            </a:r>
          </a:p>
          <a:p>
            <a:r>
              <a:rPr lang="ru-RU" sz="3600" dirty="0" smtClean="0"/>
              <a:t>Великий Арабский учёный и врач</a:t>
            </a:r>
          </a:p>
          <a:p>
            <a:r>
              <a:rPr lang="ru-RU" sz="3600" dirty="0" smtClean="0"/>
              <a:t>Его труды по фармакологии и физиологии являлись настольной книгой всех европейских врачей долгое время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6" y="484632"/>
            <a:ext cx="4437373" cy="563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5283" y="211363"/>
            <a:ext cx="5999200" cy="1609344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/>
              <a:t>Уильям Гарвей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1509" y="1535502"/>
            <a:ext cx="6211912" cy="4787659"/>
          </a:xfrm>
        </p:spPr>
        <p:txBody>
          <a:bodyPr>
            <a:noAutofit/>
          </a:bodyPr>
          <a:lstStyle/>
          <a:p>
            <a:r>
              <a:rPr lang="ru-RU" sz="3600" dirty="0" smtClean="0"/>
              <a:t>1578 – 1657 гг.</a:t>
            </a:r>
          </a:p>
          <a:p>
            <a:r>
              <a:rPr lang="ru-RU" sz="3600" dirty="0" smtClean="0"/>
              <a:t>Английский ученый и врач</a:t>
            </a:r>
          </a:p>
          <a:p>
            <a:r>
              <a:rPr lang="ru-RU" sz="3600" dirty="0" smtClean="0"/>
              <a:t>Доказал, что кровь в организме движется по двум замкнутым кругам, а сердце является центром кровообращения.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65" y="783849"/>
            <a:ext cx="3927894" cy="536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5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5062" y="484632"/>
            <a:ext cx="7136524" cy="1609344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/>
              <a:t>Николай Иванович Пирогов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0676" y="2093976"/>
            <a:ext cx="7020910" cy="4110962"/>
          </a:xfrm>
        </p:spPr>
        <p:txBody>
          <a:bodyPr>
            <a:normAutofit fontScale="92500" lnSpcReduction="20000"/>
          </a:bodyPr>
          <a:lstStyle/>
          <a:p>
            <a:r>
              <a:rPr lang="ru-RU" sz="3600" dirty="0" smtClean="0"/>
              <a:t>1810 – 1881 гг. </a:t>
            </a:r>
          </a:p>
          <a:p>
            <a:r>
              <a:rPr lang="ru-RU" sz="3600" dirty="0" smtClean="0"/>
              <a:t>Великий Российский врач хирург</a:t>
            </a:r>
          </a:p>
          <a:p>
            <a:r>
              <a:rPr lang="ru-RU" sz="3600" dirty="0" smtClean="0"/>
              <a:t>Внёс большой вклад в развитие Хирургии и Анатомии</a:t>
            </a:r>
          </a:p>
          <a:p>
            <a:r>
              <a:rPr lang="ru-RU" sz="3600" dirty="0" smtClean="0"/>
              <a:t>Впервые применил эфир для наркоза.</a:t>
            </a:r>
          </a:p>
          <a:p>
            <a:r>
              <a:rPr lang="ru-RU" sz="3600" dirty="0" smtClean="0"/>
              <a:t>Активно применял йод и спирт для дезинфекции и гипсовую повязку при переломах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80" y="830317"/>
            <a:ext cx="4184361" cy="514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9559" y="305956"/>
            <a:ext cx="6642537" cy="1609344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/>
              <a:t>Иван Михайлович Сеченов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56992" y="1783751"/>
            <a:ext cx="6851229" cy="4591170"/>
          </a:xfrm>
        </p:spPr>
        <p:txBody>
          <a:bodyPr>
            <a:noAutofit/>
          </a:bodyPr>
          <a:lstStyle/>
          <a:p>
            <a:r>
              <a:rPr lang="ru-RU" sz="3600" dirty="0" smtClean="0"/>
              <a:t>1829 – 1905 гг. </a:t>
            </a:r>
          </a:p>
          <a:p>
            <a:r>
              <a:rPr lang="ru-RU" sz="3600" dirty="0" smtClean="0"/>
              <a:t>Великий Российский врач физиолог</a:t>
            </a:r>
          </a:p>
          <a:p>
            <a:r>
              <a:rPr lang="ru-RU" sz="3600" dirty="0" smtClean="0"/>
              <a:t>Основоположник отечественной Физиологии</a:t>
            </a:r>
          </a:p>
          <a:p>
            <a:r>
              <a:rPr lang="ru-RU" sz="3600" dirty="0" smtClean="0"/>
              <a:t>Создал естественно – научное направление в физиологии, автор работы «Рефлексы головного мозга»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99" y="793390"/>
            <a:ext cx="4431231" cy="53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9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353" y="1985628"/>
            <a:ext cx="10058400" cy="1609344"/>
          </a:xfrm>
        </p:spPr>
        <p:txBody>
          <a:bodyPr/>
          <a:lstStyle/>
          <a:p>
            <a:pPr algn="ctr"/>
            <a:r>
              <a:rPr lang="ru-RU" dirty="0" smtClean="0"/>
              <a:t>ЗАКРЕПЛЕНИЕ ПРОЙДЕННОГО МАТЕРИАЛА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064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86" y="959006"/>
            <a:ext cx="11744593" cy="487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10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8089" y="130948"/>
            <a:ext cx="10058400" cy="1609344"/>
          </a:xfrm>
        </p:spPr>
        <p:txBody>
          <a:bodyPr/>
          <a:lstStyle/>
          <a:p>
            <a:pPr algn="ctr"/>
            <a:r>
              <a:rPr lang="ru-RU" dirty="0" smtClean="0"/>
              <a:t>ДОМАШНЕЕ ЗАДАНИЕ</a:t>
            </a:r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27803" y="1456540"/>
            <a:ext cx="11628408" cy="2330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§1, стр. 6 – 8;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dirty="0" smtClean="0"/>
              <a:t>Выучить науки о человеке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dirty="0" smtClean="0"/>
              <a:t>Письменно ответить на вопросы из раздела «Проверьте себя»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621" y="3786996"/>
            <a:ext cx="10074419" cy="258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2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884046" cy="2737449"/>
          </a:xfrm>
        </p:spPr>
        <p:txBody>
          <a:bodyPr>
            <a:normAutofit/>
          </a:bodyPr>
          <a:lstStyle/>
          <a:p>
            <a:r>
              <a:rPr lang="ru-RU" sz="4800" dirty="0" smtClean="0"/>
              <a:t>Биология – (</a:t>
            </a:r>
            <a:r>
              <a:rPr lang="ru-RU" sz="4800" dirty="0" err="1" smtClean="0"/>
              <a:t>биос</a:t>
            </a:r>
            <a:r>
              <a:rPr lang="ru-RU" sz="4800" dirty="0" smtClean="0"/>
              <a:t> – жизнь, логос – учение) - учение о жизни.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77333" y="3057502"/>
            <a:ext cx="1101145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cap="all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ea typeface="+mj-ea"/>
                <a:cs typeface="+mj-cs"/>
              </a:rPr>
              <a:t>Для чего человеку знать свою собственную биологию?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5433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35118" y="370936"/>
            <a:ext cx="9522372" cy="1035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БИОЛОГИЯ </a:t>
            </a:r>
          </a:p>
          <a:p>
            <a:pPr algn="ctr"/>
            <a:r>
              <a:rPr lang="ru-RU" sz="3200" dirty="0" smtClean="0"/>
              <a:t>(ФУНДАМЕНТАЛЬНАЯ НАУКА)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28193" y="1705155"/>
            <a:ext cx="7126014" cy="1035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БИОЛОГИЯ ЧЕЛОВЕКА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36430" y="4433977"/>
            <a:ext cx="2122098" cy="94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АНАТОМИЯ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627586" y="4433977"/>
            <a:ext cx="2191704" cy="94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ФИЗИОЛОГИЯ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430218" y="4433977"/>
            <a:ext cx="2122098" cy="94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МЕДИЦИНА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63705" y="4433977"/>
            <a:ext cx="2122098" cy="94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ПСИХОЛОГИЯ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796731" y="4433977"/>
            <a:ext cx="2122098" cy="94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ГИГИЕНА</a:t>
            </a:r>
            <a:endParaRPr lang="ru-RU" sz="2400" dirty="0"/>
          </a:p>
        </p:txBody>
      </p:sp>
      <p:sp>
        <p:nvSpPr>
          <p:cNvPr id="14" name="Стрелка вниз 13"/>
          <p:cNvSpPr/>
          <p:nvPr/>
        </p:nvSpPr>
        <p:spPr>
          <a:xfrm>
            <a:off x="5180161" y="1406106"/>
            <a:ext cx="638355" cy="2990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1397479" y="2533290"/>
            <a:ext cx="2544793" cy="18057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3873260" y="2684253"/>
            <a:ext cx="946030" cy="16375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624423" y="2639683"/>
            <a:ext cx="310551" cy="16994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234022" y="2681378"/>
            <a:ext cx="1892061" cy="1640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7030528" y="2639683"/>
            <a:ext cx="3269412" cy="1682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39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517" y="484632"/>
            <a:ext cx="10602731" cy="1609344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Анатомия</a:t>
            </a:r>
            <a:r>
              <a:rPr lang="ru-RU" sz="3600" dirty="0" smtClean="0"/>
              <a:t> (анатоме – рассечение) – учение о строении организма человека, его органов и систем органов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397" y="2111736"/>
            <a:ext cx="7762582" cy="474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5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7862" y="169321"/>
            <a:ext cx="10760386" cy="965796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Методы исследования в анатомии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7862" y="1019503"/>
            <a:ext cx="11414235" cy="3048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/>
              <a:t>Традиционные</a:t>
            </a:r>
            <a:r>
              <a:rPr lang="ru-RU" sz="2800" dirty="0" smtClean="0"/>
              <a:t>: препарирование (вскрытие) отдельных органов и тканей, распилы частей тела или разрезы органов</a:t>
            </a:r>
          </a:p>
          <a:p>
            <a:pPr marL="0" indent="0">
              <a:buNone/>
            </a:pPr>
            <a:r>
              <a:rPr lang="ru-RU" sz="2800" b="1" dirty="0" smtClean="0"/>
              <a:t>Современные</a:t>
            </a:r>
            <a:r>
              <a:rPr lang="ru-RU" sz="2800" dirty="0" smtClean="0"/>
              <a:t>: рентгенография, компьютерная томография, УЗИ, МРТ, антропометрические методы (рост, вес), эндоскопический метод, микроскопический метод, экспериментальный метод.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82" y="3923569"/>
            <a:ext cx="3657601" cy="27265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747" y="3923569"/>
            <a:ext cx="1733222" cy="26871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5433" y="3923569"/>
            <a:ext cx="5114208" cy="268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9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9287" y="601569"/>
            <a:ext cx="11266892" cy="1749245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Физиология</a:t>
            </a:r>
            <a:r>
              <a:rPr lang="ru-RU" sz="3600" dirty="0" smtClean="0"/>
              <a:t> (</a:t>
            </a:r>
            <a:r>
              <a:rPr lang="ru-RU" sz="3600" dirty="0" err="1" smtClean="0"/>
              <a:t>физис</a:t>
            </a:r>
            <a:r>
              <a:rPr lang="ru-RU" sz="3600" dirty="0" smtClean="0"/>
              <a:t> – природа., логос – учение) человека – наука, изучающая процессы жизнедеятельности организма, органов, систем органов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754" y="2738765"/>
            <a:ext cx="6695152" cy="371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3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5740" y="261608"/>
            <a:ext cx="11352611" cy="808909"/>
          </a:xfrm>
        </p:spPr>
        <p:txBody>
          <a:bodyPr>
            <a:normAutofit/>
          </a:bodyPr>
          <a:lstStyle/>
          <a:p>
            <a:r>
              <a:rPr lang="ru-RU" sz="4400" dirty="0" smtClean="0"/>
              <a:t> </a:t>
            </a:r>
            <a:r>
              <a:rPr lang="ru-RU" sz="4400" dirty="0"/>
              <a:t>Методы исследования в </a:t>
            </a:r>
            <a:r>
              <a:rPr lang="ru-RU" sz="4400" dirty="0" smtClean="0"/>
              <a:t>физиологии</a:t>
            </a:r>
            <a:endParaRPr lang="ru-RU" sz="44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45740" y="1070516"/>
            <a:ext cx="11140738" cy="5586761"/>
          </a:xfrm>
        </p:spPr>
        <p:txBody>
          <a:bodyPr>
            <a:normAutofit fontScale="32500" lnSpcReduction="20000"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9600" dirty="0"/>
              <a:t>Физиология является </a:t>
            </a:r>
            <a:r>
              <a:rPr lang="ru-RU" altLang="ru-RU" sz="9600" b="1" dirty="0"/>
              <a:t>экспериментальной</a:t>
            </a:r>
            <a:r>
              <a:rPr lang="ru-RU" altLang="ru-RU" sz="9600" dirty="0"/>
              <a:t> наукой, т.е. все ее теоретические положения основываются на результатах выполнения опытов и наблюдений</a:t>
            </a:r>
            <a:r>
              <a:rPr lang="ru-RU" altLang="ru-RU" sz="9600" dirty="0" smtClean="0"/>
              <a:t>.</a:t>
            </a:r>
            <a:endParaRPr lang="ru-RU" altLang="ru-RU" sz="9600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9600" dirty="0"/>
              <a:t>Для изучения различных процессов и функций живого организма в физиологии используются </a:t>
            </a:r>
            <a:r>
              <a:rPr lang="ru-RU" altLang="ru-RU" sz="9600" dirty="0" smtClean="0"/>
              <a:t>традиционные методы </a:t>
            </a:r>
            <a:r>
              <a:rPr lang="ru-RU" altLang="ru-RU" sz="9600" b="1" dirty="0"/>
              <a:t>наблюдения</a:t>
            </a:r>
            <a:r>
              <a:rPr lang="ru-RU" altLang="ru-RU" sz="9600" dirty="0"/>
              <a:t> и </a:t>
            </a:r>
            <a:r>
              <a:rPr lang="ru-RU" altLang="ru-RU" sz="9600" b="1" dirty="0"/>
              <a:t>эксперимента</a:t>
            </a:r>
            <a:r>
              <a:rPr lang="ru-RU" altLang="ru-RU" sz="9600" dirty="0" smtClean="0"/>
              <a:t>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altLang="ru-RU" sz="9600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9600" b="1" dirty="0"/>
              <a:t>Наблюдение</a:t>
            </a:r>
            <a:r>
              <a:rPr lang="ru-RU" altLang="ru-RU" sz="9600" dirty="0"/>
              <a:t> — метод получения информации путем непосредственной, как правило, визуальной регистрации физиологических явлений и процессов, происходящих в определенных условиях.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9600" b="1" dirty="0"/>
              <a:t>Эксперимент</a:t>
            </a:r>
            <a:r>
              <a:rPr lang="ru-RU" altLang="ru-RU" sz="9600" dirty="0"/>
              <a:t> — метод получения новой информации о причинно-следственных отношениях между явлениями и процессами в контролируемых и управляемых условиях. </a:t>
            </a:r>
            <a:br>
              <a:rPr lang="ru-RU" altLang="ru-RU" sz="9600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164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031" y="484632"/>
            <a:ext cx="11623431" cy="948514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Методы </a:t>
            </a:r>
            <a:r>
              <a:rPr lang="ru-RU" sz="4400" dirty="0"/>
              <a:t>исследования в </a:t>
            </a:r>
            <a:r>
              <a:rPr lang="ru-RU" sz="4400" dirty="0" smtClean="0"/>
              <a:t>физиологии</a:t>
            </a:r>
            <a:endParaRPr lang="ru-RU" sz="44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4300" dirty="0" smtClean="0"/>
              <a:t>Современные методы в физиологии: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4000" dirty="0"/>
              <a:t>м</a:t>
            </a:r>
            <a:r>
              <a:rPr lang="ru-RU" altLang="ru-RU" sz="4000" dirty="0" smtClean="0"/>
              <a:t>оделирование, телеметрические методы (УЗИ – ультразвуковое исследование, ЭКГ-электрокардиография, ЭЭГ – электроэнцефалография)</a:t>
            </a:r>
            <a:r>
              <a:rPr lang="ru-RU" altLang="ru-RU" sz="9600" dirty="0"/>
              <a:t/>
            </a:r>
            <a:br>
              <a:rPr lang="ru-RU" altLang="ru-RU" sz="9600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50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Дерево</Template>
  <TotalTime>285</TotalTime>
  <Words>561</Words>
  <Application>Microsoft Office PowerPoint</Application>
  <PresentationFormat>Широкоэкранный</PresentationFormat>
  <Paragraphs>95</Paragraphs>
  <Slides>26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Calibri</vt:lpstr>
      <vt:lpstr>Cambria</vt:lpstr>
      <vt:lpstr>Rockwell</vt:lpstr>
      <vt:lpstr>Rockwell Condensed</vt:lpstr>
      <vt:lpstr>Wingdings</vt:lpstr>
      <vt:lpstr>Дерево</vt:lpstr>
      <vt:lpstr>Презентация PowerPoint</vt:lpstr>
      <vt:lpstr>Науки о человеке и их методы </vt:lpstr>
      <vt:lpstr>Биология – (биос – жизнь, логос – учение) - учение о жизни. </vt:lpstr>
      <vt:lpstr>Презентация PowerPoint</vt:lpstr>
      <vt:lpstr>Анатомия (анатоме – рассечение) – учение о строении организма человека, его органов и систем органов</vt:lpstr>
      <vt:lpstr>Методы исследования в анатомии</vt:lpstr>
      <vt:lpstr>Физиология (физис – природа., логос – учение) человека – наука, изучающая процессы жизнедеятельности организма, органов, систем органов</vt:lpstr>
      <vt:lpstr> Методы исследования в физиологии</vt:lpstr>
      <vt:lpstr>Методы исследования в физиологии</vt:lpstr>
      <vt:lpstr>Психология – (психе – душа., логос – учение) – наука, изучающая душевную деятельность человека</vt:lpstr>
      <vt:lpstr>Методы психологии</vt:lpstr>
      <vt:lpstr>Медицина (медикус – лечебный) – наука, изучающая влияние разных факторов на здоровье человека</vt:lpstr>
      <vt:lpstr>Гигиена (гигиенос – здоровье) – наука изучающая влияние условий жизни и труда на ЗДОРОВЬЕ ЧЕЛОВЕКА, разрабатывающая методы профилактики заболеваний</vt:lpstr>
      <vt:lpstr>Методы гигиены</vt:lpstr>
      <vt:lpstr>История развития наук  о человеке</vt:lpstr>
      <vt:lpstr>Древняя Индия</vt:lpstr>
      <vt:lpstr>Древний Китай</vt:lpstr>
      <vt:lpstr>Гиппократ  (отец медицины) </vt:lpstr>
      <vt:lpstr>Клавдий Гален</vt:lpstr>
      <vt:lpstr>Абу Али ибн Сина (Авиценна)</vt:lpstr>
      <vt:lpstr>Уильям Гарвей</vt:lpstr>
      <vt:lpstr>Николай Иванович Пирогов</vt:lpstr>
      <vt:lpstr>Иван Михайлович Сеченов</vt:lpstr>
      <vt:lpstr>ЗАКРЕПЛЕНИЕ ПРОЙДЕННОГО МАТЕРИАЛА</vt:lpstr>
      <vt:lpstr>Презентация PowerPoint</vt:lpstr>
      <vt:lpstr>ДОМАШНЕЕ ЗАДАНИЕ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БИОЛОГИЯ   8 КЛАСС  &amp;1. Науки о человеке и их методы</dc:title>
  <dc:creator>User</dc:creator>
  <cp:lastModifiedBy>Пользователь</cp:lastModifiedBy>
  <cp:revision>27</cp:revision>
  <dcterms:created xsi:type="dcterms:W3CDTF">2018-12-08T08:31:10Z</dcterms:created>
  <dcterms:modified xsi:type="dcterms:W3CDTF">2024-09-03T06:12:11Z</dcterms:modified>
</cp:coreProperties>
</file>