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0.svg" ContentType="image/svg+xml"/>
  <Override PartName="/ppt/media/image12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.svg" ContentType="image/svg+xml"/>
  <Override PartName="/ppt/media/image22.svg" ContentType="image/svg+xml"/>
  <Override PartName="/ppt/media/image24.svg" ContentType="image/svg+xml"/>
  <Override PartName="/ppt/media/image35.svg" ContentType="image/svg+xml"/>
  <Override PartName="/ppt/media/image37.svg" ContentType="image/svg+xml"/>
  <Override PartName="/ppt/media/image4.svg" ContentType="image/svg+xml"/>
  <Override PartName="/ppt/media/image43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15" r:id="rId3"/>
    <p:sldId id="256" r:id="rId4"/>
    <p:sldId id="257" r:id="rId5"/>
    <p:sldId id="302" r:id="rId6"/>
    <p:sldId id="303" r:id="rId7"/>
    <p:sldId id="304" r:id="rId8"/>
    <p:sldId id="280" r:id="rId9"/>
    <p:sldId id="306" r:id="rId10"/>
    <p:sldId id="307" r:id="rId11"/>
    <p:sldId id="305" r:id="rId12"/>
    <p:sldId id="308" r:id="rId13"/>
    <p:sldId id="301" r:id="rId14"/>
    <p:sldId id="281" r:id="rId16"/>
    <p:sldId id="258" r:id="rId17"/>
    <p:sldId id="309" r:id="rId18"/>
    <p:sldId id="259" r:id="rId19"/>
    <p:sldId id="310" r:id="rId20"/>
    <p:sldId id="311" r:id="rId21"/>
    <p:sldId id="312" r:id="rId22"/>
    <p:sldId id="313" r:id="rId23"/>
    <p:sldId id="293" r:id="rId24"/>
    <p:sldId id="314" r:id="rId25"/>
  </p:sldIdLst>
  <p:sldSz cx="18288000" cy="10287000"/>
  <p:notesSz cx="6858000" cy="9144000"/>
  <p:embeddedFontLst>
    <p:embeddedFont>
      <p:font typeface="Bahnschrift SemiLight" panose="020B0502040204020203" pitchFamily="34" charset="0"/>
      <p:regular r:id="rId29"/>
    </p:embeddedFont>
    <p:embeddedFont>
      <p:font typeface="Bookman Old Style" panose="02050604050505020204" pitchFamily="18" charset="0"/>
      <p:regular r:id="rId30"/>
      <p:bold r:id="rId31"/>
    </p:embeddedFont>
    <p:embeddedFont>
      <p:font typeface="Cambria Math" panose="02040503050406030204" pitchFamily="18" charset="0"/>
      <p:regular r:id="rId32"/>
    </p:embeddedFont>
    <p:embeddedFont>
      <p:font typeface="Calibri" panose="020F0502020204030204" charset="0"/>
      <p:regular r:id="rId33"/>
      <p:bold r:id="rId34"/>
      <p:italic r:id="rId35"/>
      <p:boldItalic r:id="rId36"/>
    </p:embeddedFont>
    <p:embeddedFont>
      <p:font typeface="Comic Sans MS" panose="030F0702030302020204" pitchFamily="66" charset="0"/>
      <p:regular r:id="rId37"/>
    </p:embeddedFont>
    <p:embeddedFont>
      <p:font typeface="Dekko" panose="020B0604020202020204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22"/>
    <a:srgbClr val="E6E6E6"/>
    <a:srgbClr val="FFFFFF"/>
    <a:srgbClr val="000000"/>
    <a:srgbClr val="FFF6EC"/>
    <a:srgbClr val="FDE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93963" autoAdjust="0"/>
  </p:normalViewPr>
  <p:slideViewPr>
    <p:cSldViewPr showGuides="1">
      <p:cViewPr>
        <p:scale>
          <a:sx n="25" d="100"/>
          <a:sy n="25" d="100"/>
        </p:scale>
        <p:origin x="1648" y="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font" Target="fonts/font10.fntdata"/><Relationship Id="rId37" Type="http://schemas.openxmlformats.org/officeDocument/2006/relationships/font" Target="fonts/font9.fntdata"/><Relationship Id="rId36" Type="http://schemas.openxmlformats.org/officeDocument/2006/relationships/font" Target="fonts/font8.fntdata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0A49D-E21A-44F7-BA27-5F3E5877F76A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0DE83F7-4F31-4241-B494-32E39757A9D4}">
      <dgm:prSet phldrT="[Текст]" custT="1"/>
      <dgm:spPr/>
      <dgm:t>
        <a:bodyPr/>
        <a:lstStyle/>
        <a:p>
          <a:r>
            <a:rPr lang="ru-RU" sz="4400" kern="1200" dirty="0" smtClean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rPr>
            <a:t>Пищевая специализация животных</a:t>
          </a:r>
          <a:endParaRPr lang="ru-RU" sz="4400" kern="1200" dirty="0">
            <a:latin typeface="Bookman Old Style" panose="02050604050505020204" pitchFamily="18" charset="0"/>
            <a:ea typeface="Cambria Math" panose="02040503050406030204" pitchFamily="18" charset="0"/>
            <a:cs typeface="Childos Arabic" panose="00000500000000000000"/>
          </a:endParaRPr>
        </a:p>
      </dgm:t>
    </dgm:pt>
    <dgm:pt modelId="{8F5173C9-C1D9-4824-9495-ABB0EC04D8DD}" cxnId="{B7F7200B-DE39-44E3-9B3F-DEA6DCC1EC9F}" type="parTrans">
      <dgm:prSet/>
      <dgm:spPr/>
      <dgm:t>
        <a:bodyPr/>
        <a:lstStyle/>
        <a:p>
          <a:endParaRPr lang="ru-RU"/>
        </a:p>
      </dgm:t>
    </dgm:pt>
    <dgm:pt modelId="{555FB67A-A3F1-4E3A-8129-6D380145B293}" cxnId="{B7F7200B-DE39-44E3-9B3F-DEA6DCC1EC9F}" type="sibTrans">
      <dgm:prSet/>
      <dgm:spPr/>
      <dgm:t>
        <a:bodyPr/>
        <a:lstStyle/>
        <a:p>
          <a:endParaRPr lang="ru-RU"/>
        </a:p>
      </dgm:t>
    </dgm:pt>
    <dgm:pt modelId="{E473EBAB-CA5B-4DAD-B9DB-697BDCA74047}">
      <dgm:prSet phldrT="[Текст]" custT="1"/>
      <dgm:spPr/>
      <dgm:t>
        <a:bodyPr/>
        <a:lstStyle/>
        <a:p>
          <a:r>
            <a:rPr lang="ru-RU" sz="2800" kern="1200" dirty="0" smtClean="0">
              <a:solidFill>
                <a:schemeClr val="tx1"/>
              </a:solidFill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rPr>
            <a:t>Плотоядные или хищники - питаются другими животными</a:t>
          </a:r>
          <a:endParaRPr lang="ru-RU" sz="2800" kern="1200" dirty="0">
            <a:solidFill>
              <a:schemeClr val="tx1"/>
            </a:solidFill>
            <a:latin typeface="Bookman Old Style" panose="02050604050505020204" pitchFamily="18" charset="0"/>
            <a:ea typeface="Cambria Math" panose="02040503050406030204" pitchFamily="18" charset="0"/>
            <a:cs typeface="Childos Arabic" panose="00000500000000000000"/>
          </a:endParaRPr>
        </a:p>
      </dgm:t>
    </dgm:pt>
    <dgm:pt modelId="{A424714E-D4AB-4BEC-B451-5A6DAB346502}" cxnId="{9F0558D0-0F1C-4567-B4E8-186487608523}" type="parTrans">
      <dgm:prSet/>
      <dgm:spPr/>
      <dgm:t>
        <a:bodyPr/>
        <a:lstStyle/>
        <a:p>
          <a:endParaRPr lang="ru-RU"/>
        </a:p>
      </dgm:t>
    </dgm:pt>
    <dgm:pt modelId="{D5BE3D6B-E654-419E-A294-3A7DA11BB70F}" cxnId="{9F0558D0-0F1C-4567-B4E8-186487608523}" type="sibTrans">
      <dgm:prSet/>
      <dgm:spPr/>
      <dgm:t>
        <a:bodyPr/>
        <a:lstStyle/>
        <a:p>
          <a:endParaRPr lang="ru-RU"/>
        </a:p>
      </dgm:t>
    </dgm:pt>
    <dgm:pt modelId="{2CA34213-9AF2-4800-AFF3-D759FD2DBE5B}">
      <dgm:prSet phldrT="[Текст]" custT="1"/>
      <dgm:spPr/>
      <dgm:t>
        <a:bodyPr/>
        <a:lstStyle/>
        <a:p>
          <a:pPr algn="ctr"/>
          <a:r>
            <a:rPr lang="ru-RU" sz="2800" kern="1200" dirty="0" smtClean="0">
              <a:solidFill>
                <a:schemeClr val="tx1"/>
              </a:solidFill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rPr>
            <a:t>Растительноядные - питаются растениями</a:t>
          </a:r>
          <a:endParaRPr lang="ru-RU" sz="2800" kern="1200" dirty="0">
            <a:solidFill>
              <a:schemeClr val="tx1"/>
            </a:solidFill>
            <a:latin typeface="Bookman Old Style" panose="02050604050505020204" pitchFamily="18" charset="0"/>
            <a:ea typeface="Cambria Math" panose="02040503050406030204" pitchFamily="18" charset="0"/>
            <a:cs typeface="Childos Arabic" panose="00000500000000000000"/>
          </a:endParaRPr>
        </a:p>
      </dgm:t>
    </dgm:pt>
    <dgm:pt modelId="{A7187772-8BBB-45EF-B64E-BA25A1E62D4E}" cxnId="{BD34CA3C-A489-4F68-ACC8-2BB217FF7ADC}" type="parTrans">
      <dgm:prSet/>
      <dgm:spPr/>
      <dgm:t>
        <a:bodyPr/>
        <a:lstStyle/>
        <a:p>
          <a:endParaRPr lang="ru-RU"/>
        </a:p>
      </dgm:t>
    </dgm:pt>
    <dgm:pt modelId="{A08BED29-C7A6-4492-914E-71CF24EB466F}" cxnId="{BD34CA3C-A489-4F68-ACC8-2BB217FF7ADC}" type="sibTrans">
      <dgm:prSet/>
      <dgm:spPr/>
      <dgm:t>
        <a:bodyPr/>
        <a:lstStyle/>
        <a:p>
          <a:endParaRPr lang="ru-RU"/>
        </a:p>
      </dgm:t>
    </dgm:pt>
    <dgm:pt modelId="{22B6C23B-EE23-4987-9FBA-A791A272DEDD}">
      <dgm:prSet phldrT="[Текст]" custT="1"/>
      <dgm:spPr/>
      <dgm:t>
        <a:bodyPr/>
        <a:lstStyle/>
        <a:p>
          <a:r>
            <a:rPr lang="ru-RU" sz="2800" kern="1200" dirty="0" smtClean="0">
              <a:solidFill>
                <a:schemeClr val="tx1"/>
              </a:solidFill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rPr>
            <a:t>Всеядные - питаются растительной, так и животной пищей</a:t>
          </a:r>
          <a:endParaRPr lang="ru-RU" sz="2800" kern="1200" dirty="0">
            <a:solidFill>
              <a:schemeClr val="tx1"/>
            </a:solidFill>
            <a:latin typeface="Bookman Old Style" panose="02050604050505020204" pitchFamily="18" charset="0"/>
            <a:ea typeface="Cambria Math" panose="02040503050406030204" pitchFamily="18" charset="0"/>
            <a:cs typeface="Childos Arabic" panose="00000500000000000000"/>
          </a:endParaRPr>
        </a:p>
      </dgm:t>
    </dgm:pt>
    <dgm:pt modelId="{2A2FF270-B4A7-40FC-84E7-141795263BDE}" cxnId="{EFE8B16A-C7DF-4398-BF6F-DBC7D600C7D1}" type="parTrans">
      <dgm:prSet/>
      <dgm:spPr/>
      <dgm:t>
        <a:bodyPr/>
        <a:lstStyle/>
        <a:p>
          <a:endParaRPr lang="ru-RU"/>
        </a:p>
      </dgm:t>
    </dgm:pt>
    <dgm:pt modelId="{61457515-C86A-4D33-9E78-F2EDBCE556AB}" cxnId="{EFE8B16A-C7DF-4398-BF6F-DBC7D600C7D1}" type="sibTrans">
      <dgm:prSet/>
      <dgm:spPr/>
      <dgm:t>
        <a:bodyPr/>
        <a:lstStyle/>
        <a:p>
          <a:endParaRPr lang="ru-RU"/>
        </a:p>
      </dgm:t>
    </dgm:pt>
    <dgm:pt modelId="{AAF22F89-240D-49F7-AFF0-14D127B0B6C8}" type="pres">
      <dgm:prSet presAssocID="{4DE0A49D-E21A-44F7-BA27-5F3E5877F7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9FC5BD-0809-4804-8617-727B4FE1142C}" type="pres">
      <dgm:prSet presAssocID="{C0DE83F7-4F31-4241-B494-32E39757A9D4}" presName="hierRoot1" presStyleCnt="0">
        <dgm:presLayoutVars>
          <dgm:hierBranch val="init"/>
        </dgm:presLayoutVars>
      </dgm:prSet>
      <dgm:spPr/>
    </dgm:pt>
    <dgm:pt modelId="{B577B1AE-D715-4EF2-A811-4B39E73C8946}" type="pres">
      <dgm:prSet presAssocID="{C0DE83F7-4F31-4241-B494-32E39757A9D4}" presName="rootComposite1" presStyleCnt="0"/>
      <dgm:spPr/>
    </dgm:pt>
    <dgm:pt modelId="{1D8FA2B9-6AA8-4E57-A558-DA06AEDC5806}" type="pres">
      <dgm:prSet presAssocID="{C0DE83F7-4F31-4241-B494-32E39757A9D4}" presName="rootText1" presStyleLbl="node0" presStyleIdx="0" presStyleCnt="1" custScaleX="1410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D368DB-9C74-4088-B3BE-48D356FA217B}" type="pres">
      <dgm:prSet presAssocID="{C0DE83F7-4F31-4241-B494-32E39757A9D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48E1B85-64A0-4031-A159-94F8222F4FA5}" type="pres">
      <dgm:prSet presAssocID="{C0DE83F7-4F31-4241-B494-32E39757A9D4}" presName="hierChild2" presStyleCnt="0"/>
      <dgm:spPr/>
    </dgm:pt>
    <dgm:pt modelId="{5D5518C8-16B9-4C93-9773-80535BC7AA33}" type="pres">
      <dgm:prSet presAssocID="{A424714E-D4AB-4BEC-B451-5A6DAB346502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563C1F2-52A4-4542-BA9F-D652F27CEEB3}" type="pres">
      <dgm:prSet presAssocID="{E473EBAB-CA5B-4DAD-B9DB-697BDCA74047}" presName="hierRoot2" presStyleCnt="0">
        <dgm:presLayoutVars>
          <dgm:hierBranch val="init"/>
        </dgm:presLayoutVars>
      </dgm:prSet>
      <dgm:spPr/>
    </dgm:pt>
    <dgm:pt modelId="{2C231556-C802-497E-A246-79E6449A73D4}" type="pres">
      <dgm:prSet presAssocID="{E473EBAB-CA5B-4DAD-B9DB-697BDCA74047}" presName="rootComposite" presStyleCnt="0"/>
      <dgm:spPr/>
    </dgm:pt>
    <dgm:pt modelId="{FF3831B1-0A6C-4231-8CDA-4A20FDC89F52}" type="pres">
      <dgm:prSet presAssocID="{E473EBAB-CA5B-4DAD-B9DB-697BDCA7404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1AC5E2-FBDD-4BD7-B3E0-411C2DC5E01A}" type="pres">
      <dgm:prSet presAssocID="{E473EBAB-CA5B-4DAD-B9DB-697BDCA74047}" presName="rootConnector" presStyleLbl="node2" presStyleIdx="0" presStyleCnt="3"/>
      <dgm:spPr/>
      <dgm:t>
        <a:bodyPr/>
        <a:lstStyle/>
        <a:p>
          <a:endParaRPr lang="ru-RU"/>
        </a:p>
      </dgm:t>
    </dgm:pt>
    <dgm:pt modelId="{BA2C858C-C206-487F-9663-E73676B73C00}" type="pres">
      <dgm:prSet presAssocID="{E473EBAB-CA5B-4DAD-B9DB-697BDCA74047}" presName="hierChild4" presStyleCnt="0"/>
      <dgm:spPr/>
    </dgm:pt>
    <dgm:pt modelId="{E0DDCF2B-FFC5-4BB5-8CBB-B89BA6B84CDB}" type="pres">
      <dgm:prSet presAssocID="{E473EBAB-CA5B-4DAD-B9DB-697BDCA74047}" presName="hierChild5" presStyleCnt="0"/>
      <dgm:spPr/>
    </dgm:pt>
    <dgm:pt modelId="{4A030004-98D9-4716-8613-7C7C8FB5D0D1}" type="pres">
      <dgm:prSet presAssocID="{A7187772-8BBB-45EF-B64E-BA25A1E62D4E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E3D17B7-6B16-4231-B8B8-B0DF20B80F8A}" type="pres">
      <dgm:prSet presAssocID="{2CA34213-9AF2-4800-AFF3-D759FD2DBE5B}" presName="hierRoot2" presStyleCnt="0">
        <dgm:presLayoutVars>
          <dgm:hierBranch val="init"/>
        </dgm:presLayoutVars>
      </dgm:prSet>
      <dgm:spPr/>
    </dgm:pt>
    <dgm:pt modelId="{55B2EB28-E2C7-4C43-8251-D7121ED1825B}" type="pres">
      <dgm:prSet presAssocID="{2CA34213-9AF2-4800-AFF3-D759FD2DBE5B}" presName="rootComposite" presStyleCnt="0"/>
      <dgm:spPr/>
    </dgm:pt>
    <dgm:pt modelId="{DDB20DE2-13A6-46E5-80C7-3AB8014BE6CB}" type="pres">
      <dgm:prSet presAssocID="{2CA34213-9AF2-4800-AFF3-D759FD2DBE5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A6BC13-024A-4930-892E-148A28E20651}" type="pres">
      <dgm:prSet presAssocID="{2CA34213-9AF2-4800-AFF3-D759FD2DBE5B}" presName="rootConnector" presStyleLbl="node2" presStyleIdx="1" presStyleCnt="3"/>
      <dgm:spPr/>
      <dgm:t>
        <a:bodyPr/>
        <a:lstStyle/>
        <a:p>
          <a:endParaRPr lang="ru-RU"/>
        </a:p>
      </dgm:t>
    </dgm:pt>
    <dgm:pt modelId="{536D5E16-2B09-4D0D-B329-A994CEDE3BF1}" type="pres">
      <dgm:prSet presAssocID="{2CA34213-9AF2-4800-AFF3-D759FD2DBE5B}" presName="hierChild4" presStyleCnt="0"/>
      <dgm:spPr/>
    </dgm:pt>
    <dgm:pt modelId="{FA6C7357-9B6D-4207-91D1-43CEE7116B51}" type="pres">
      <dgm:prSet presAssocID="{2CA34213-9AF2-4800-AFF3-D759FD2DBE5B}" presName="hierChild5" presStyleCnt="0"/>
      <dgm:spPr/>
    </dgm:pt>
    <dgm:pt modelId="{A925B500-01A5-4A63-9332-4E11C5B2BA4D}" type="pres">
      <dgm:prSet presAssocID="{2A2FF270-B4A7-40FC-84E7-141795263BD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4AB61E5-A6A1-44DA-ACC2-AEE85B34186B}" type="pres">
      <dgm:prSet presAssocID="{22B6C23B-EE23-4987-9FBA-A791A272DEDD}" presName="hierRoot2" presStyleCnt="0">
        <dgm:presLayoutVars>
          <dgm:hierBranch val="init"/>
        </dgm:presLayoutVars>
      </dgm:prSet>
      <dgm:spPr/>
    </dgm:pt>
    <dgm:pt modelId="{850E39BB-6B04-4F77-9A35-249EB09BF188}" type="pres">
      <dgm:prSet presAssocID="{22B6C23B-EE23-4987-9FBA-A791A272DEDD}" presName="rootComposite" presStyleCnt="0"/>
      <dgm:spPr/>
    </dgm:pt>
    <dgm:pt modelId="{325CE8CF-FD24-47F4-80B9-6F0C960C326E}" type="pres">
      <dgm:prSet presAssocID="{22B6C23B-EE23-4987-9FBA-A791A272DED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91B0C7-5CDA-45CC-AED6-3B03F672567C}" type="pres">
      <dgm:prSet presAssocID="{22B6C23B-EE23-4987-9FBA-A791A272DEDD}" presName="rootConnector" presStyleLbl="node2" presStyleIdx="2" presStyleCnt="3"/>
      <dgm:spPr/>
      <dgm:t>
        <a:bodyPr/>
        <a:lstStyle/>
        <a:p>
          <a:endParaRPr lang="ru-RU"/>
        </a:p>
      </dgm:t>
    </dgm:pt>
    <dgm:pt modelId="{BBB31EE5-A639-4BD7-8F72-4951CFB4D120}" type="pres">
      <dgm:prSet presAssocID="{22B6C23B-EE23-4987-9FBA-A791A272DEDD}" presName="hierChild4" presStyleCnt="0"/>
      <dgm:spPr/>
    </dgm:pt>
    <dgm:pt modelId="{5A3388CA-F23D-4708-B616-4FF25F36B26C}" type="pres">
      <dgm:prSet presAssocID="{22B6C23B-EE23-4987-9FBA-A791A272DEDD}" presName="hierChild5" presStyleCnt="0"/>
      <dgm:spPr/>
    </dgm:pt>
    <dgm:pt modelId="{24207733-3AC6-4225-9E96-6909A005EE37}" type="pres">
      <dgm:prSet presAssocID="{C0DE83F7-4F31-4241-B494-32E39757A9D4}" presName="hierChild3" presStyleCnt="0"/>
      <dgm:spPr/>
    </dgm:pt>
  </dgm:ptLst>
  <dgm:cxnLst>
    <dgm:cxn modelId="{E65703FE-BE55-4181-A964-4E11D3FAB77A}" type="presOf" srcId="{22B6C23B-EE23-4987-9FBA-A791A272DEDD}" destId="{4F91B0C7-5CDA-45CC-AED6-3B03F672567C}" srcOrd="1" destOrd="0" presId="urn:microsoft.com/office/officeart/2005/8/layout/orgChart1"/>
    <dgm:cxn modelId="{57EB3323-5123-4039-9DBD-B28B0CA24DA8}" type="presOf" srcId="{2A2FF270-B4A7-40FC-84E7-141795263BDE}" destId="{A925B500-01A5-4A63-9332-4E11C5B2BA4D}" srcOrd="0" destOrd="0" presId="urn:microsoft.com/office/officeart/2005/8/layout/orgChart1"/>
    <dgm:cxn modelId="{42B99533-1BF3-4988-AAA7-7A1FC3E6BCDD}" type="presOf" srcId="{2CA34213-9AF2-4800-AFF3-D759FD2DBE5B}" destId="{DDB20DE2-13A6-46E5-80C7-3AB8014BE6CB}" srcOrd="0" destOrd="0" presId="urn:microsoft.com/office/officeart/2005/8/layout/orgChart1"/>
    <dgm:cxn modelId="{727D39C0-2248-4C95-88F9-7227868DA7C5}" type="presOf" srcId="{A7187772-8BBB-45EF-B64E-BA25A1E62D4E}" destId="{4A030004-98D9-4716-8613-7C7C8FB5D0D1}" srcOrd="0" destOrd="0" presId="urn:microsoft.com/office/officeart/2005/8/layout/orgChart1"/>
    <dgm:cxn modelId="{E18943EE-66E1-4F8E-8F7B-5A7363DB8D56}" type="presOf" srcId="{2CA34213-9AF2-4800-AFF3-D759FD2DBE5B}" destId="{3EA6BC13-024A-4930-892E-148A28E20651}" srcOrd="1" destOrd="0" presId="urn:microsoft.com/office/officeart/2005/8/layout/orgChart1"/>
    <dgm:cxn modelId="{EFE8B16A-C7DF-4398-BF6F-DBC7D600C7D1}" srcId="{C0DE83F7-4F31-4241-B494-32E39757A9D4}" destId="{22B6C23B-EE23-4987-9FBA-A791A272DEDD}" srcOrd="2" destOrd="0" parTransId="{2A2FF270-B4A7-40FC-84E7-141795263BDE}" sibTransId="{61457515-C86A-4D33-9E78-F2EDBCE556AB}"/>
    <dgm:cxn modelId="{1F96B627-F6FB-41BC-9CFD-044A73D7B13D}" type="presOf" srcId="{A424714E-D4AB-4BEC-B451-5A6DAB346502}" destId="{5D5518C8-16B9-4C93-9773-80535BC7AA33}" srcOrd="0" destOrd="0" presId="urn:microsoft.com/office/officeart/2005/8/layout/orgChart1"/>
    <dgm:cxn modelId="{9F0558D0-0F1C-4567-B4E8-186487608523}" srcId="{C0DE83F7-4F31-4241-B494-32E39757A9D4}" destId="{E473EBAB-CA5B-4DAD-B9DB-697BDCA74047}" srcOrd="0" destOrd="0" parTransId="{A424714E-D4AB-4BEC-B451-5A6DAB346502}" sibTransId="{D5BE3D6B-E654-419E-A294-3A7DA11BB70F}"/>
    <dgm:cxn modelId="{BD34CA3C-A489-4F68-ACC8-2BB217FF7ADC}" srcId="{C0DE83F7-4F31-4241-B494-32E39757A9D4}" destId="{2CA34213-9AF2-4800-AFF3-D759FD2DBE5B}" srcOrd="1" destOrd="0" parTransId="{A7187772-8BBB-45EF-B64E-BA25A1E62D4E}" sibTransId="{A08BED29-C7A6-4492-914E-71CF24EB466F}"/>
    <dgm:cxn modelId="{84E819CF-5AA1-4B3F-A7F0-252C58B29F8F}" type="presOf" srcId="{E473EBAB-CA5B-4DAD-B9DB-697BDCA74047}" destId="{4B1AC5E2-FBDD-4BD7-B3E0-411C2DC5E01A}" srcOrd="1" destOrd="0" presId="urn:microsoft.com/office/officeart/2005/8/layout/orgChart1"/>
    <dgm:cxn modelId="{B7F7200B-DE39-44E3-9B3F-DEA6DCC1EC9F}" srcId="{4DE0A49D-E21A-44F7-BA27-5F3E5877F76A}" destId="{C0DE83F7-4F31-4241-B494-32E39757A9D4}" srcOrd="0" destOrd="0" parTransId="{8F5173C9-C1D9-4824-9495-ABB0EC04D8DD}" sibTransId="{555FB67A-A3F1-4E3A-8129-6D380145B293}"/>
    <dgm:cxn modelId="{4C20A91F-F467-4C55-B694-BC5996012447}" type="presOf" srcId="{E473EBAB-CA5B-4DAD-B9DB-697BDCA74047}" destId="{FF3831B1-0A6C-4231-8CDA-4A20FDC89F52}" srcOrd="0" destOrd="0" presId="urn:microsoft.com/office/officeart/2005/8/layout/orgChart1"/>
    <dgm:cxn modelId="{3DE81E7B-F438-49A7-B113-C037D3702270}" type="presOf" srcId="{C0DE83F7-4F31-4241-B494-32E39757A9D4}" destId="{1D8FA2B9-6AA8-4E57-A558-DA06AEDC5806}" srcOrd="0" destOrd="0" presId="urn:microsoft.com/office/officeart/2005/8/layout/orgChart1"/>
    <dgm:cxn modelId="{3618513C-EF5A-4C15-9737-87DB449FA24D}" type="presOf" srcId="{C0DE83F7-4F31-4241-B494-32E39757A9D4}" destId="{04D368DB-9C74-4088-B3BE-48D356FA217B}" srcOrd="1" destOrd="0" presId="urn:microsoft.com/office/officeart/2005/8/layout/orgChart1"/>
    <dgm:cxn modelId="{45053850-3BF7-408C-BD08-7AF52F0FD465}" type="presOf" srcId="{4DE0A49D-E21A-44F7-BA27-5F3E5877F76A}" destId="{AAF22F89-240D-49F7-AFF0-14D127B0B6C8}" srcOrd="0" destOrd="0" presId="urn:microsoft.com/office/officeart/2005/8/layout/orgChart1"/>
    <dgm:cxn modelId="{A392B808-12A7-418E-A321-1003A2BD203B}" type="presOf" srcId="{22B6C23B-EE23-4987-9FBA-A791A272DEDD}" destId="{325CE8CF-FD24-47F4-80B9-6F0C960C326E}" srcOrd="0" destOrd="0" presId="urn:microsoft.com/office/officeart/2005/8/layout/orgChart1"/>
    <dgm:cxn modelId="{D67F1619-6781-4BE6-96DE-241E59671F1D}" type="presParOf" srcId="{AAF22F89-240D-49F7-AFF0-14D127B0B6C8}" destId="{A99FC5BD-0809-4804-8617-727B4FE1142C}" srcOrd="0" destOrd="0" presId="urn:microsoft.com/office/officeart/2005/8/layout/orgChart1"/>
    <dgm:cxn modelId="{F2440F1F-1A43-4468-9E97-356B80D4BD8E}" type="presParOf" srcId="{A99FC5BD-0809-4804-8617-727B4FE1142C}" destId="{B577B1AE-D715-4EF2-A811-4B39E73C8946}" srcOrd="0" destOrd="0" presId="urn:microsoft.com/office/officeart/2005/8/layout/orgChart1"/>
    <dgm:cxn modelId="{1259C3F7-F350-4525-A243-27E534A98AEA}" type="presParOf" srcId="{B577B1AE-D715-4EF2-A811-4B39E73C8946}" destId="{1D8FA2B9-6AA8-4E57-A558-DA06AEDC5806}" srcOrd="0" destOrd="0" presId="urn:microsoft.com/office/officeart/2005/8/layout/orgChart1"/>
    <dgm:cxn modelId="{4C16D0B1-D211-41E1-979B-F50D15EEAA2D}" type="presParOf" srcId="{B577B1AE-D715-4EF2-A811-4B39E73C8946}" destId="{04D368DB-9C74-4088-B3BE-48D356FA217B}" srcOrd="1" destOrd="0" presId="urn:microsoft.com/office/officeart/2005/8/layout/orgChart1"/>
    <dgm:cxn modelId="{CEE833AC-E9E3-4AC3-97D5-07B879CAD9B6}" type="presParOf" srcId="{A99FC5BD-0809-4804-8617-727B4FE1142C}" destId="{648E1B85-64A0-4031-A159-94F8222F4FA5}" srcOrd="1" destOrd="0" presId="urn:microsoft.com/office/officeart/2005/8/layout/orgChart1"/>
    <dgm:cxn modelId="{D7D2D361-0564-4CC7-9DDB-E6BCD8FEB5A3}" type="presParOf" srcId="{648E1B85-64A0-4031-A159-94F8222F4FA5}" destId="{5D5518C8-16B9-4C93-9773-80535BC7AA33}" srcOrd="0" destOrd="0" presId="urn:microsoft.com/office/officeart/2005/8/layout/orgChart1"/>
    <dgm:cxn modelId="{C9C8F03F-95D6-4B53-B7A0-E4253C8FC15F}" type="presParOf" srcId="{648E1B85-64A0-4031-A159-94F8222F4FA5}" destId="{9563C1F2-52A4-4542-BA9F-D652F27CEEB3}" srcOrd="1" destOrd="0" presId="urn:microsoft.com/office/officeart/2005/8/layout/orgChart1"/>
    <dgm:cxn modelId="{E172C1D5-A021-422B-ACEE-E6ECEC4ABAC9}" type="presParOf" srcId="{9563C1F2-52A4-4542-BA9F-D652F27CEEB3}" destId="{2C231556-C802-497E-A246-79E6449A73D4}" srcOrd="0" destOrd="0" presId="urn:microsoft.com/office/officeart/2005/8/layout/orgChart1"/>
    <dgm:cxn modelId="{0153CFBD-4F48-46E9-9DCE-8909FF3FB5F9}" type="presParOf" srcId="{2C231556-C802-497E-A246-79E6449A73D4}" destId="{FF3831B1-0A6C-4231-8CDA-4A20FDC89F52}" srcOrd="0" destOrd="0" presId="urn:microsoft.com/office/officeart/2005/8/layout/orgChart1"/>
    <dgm:cxn modelId="{862AE156-4F26-4CBA-8153-EC9EDC3DAB9F}" type="presParOf" srcId="{2C231556-C802-497E-A246-79E6449A73D4}" destId="{4B1AC5E2-FBDD-4BD7-B3E0-411C2DC5E01A}" srcOrd="1" destOrd="0" presId="urn:microsoft.com/office/officeart/2005/8/layout/orgChart1"/>
    <dgm:cxn modelId="{BA4B15CF-BC3C-447F-AC18-044E6A8DD28B}" type="presParOf" srcId="{9563C1F2-52A4-4542-BA9F-D652F27CEEB3}" destId="{BA2C858C-C206-487F-9663-E73676B73C00}" srcOrd="1" destOrd="0" presId="urn:microsoft.com/office/officeart/2005/8/layout/orgChart1"/>
    <dgm:cxn modelId="{6DD28C5F-8A73-45A5-B07F-B01242EBDFC5}" type="presParOf" srcId="{9563C1F2-52A4-4542-BA9F-D652F27CEEB3}" destId="{E0DDCF2B-FFC5-4BB5-8CBB-B89BA6B84CDB}" srcOrd="2" destOrd="0" presId="urn:microsoft.com/office/officeart/2005/8/layout/orgChart1"/>
    <dgm:cxn modelId="{31ACAE93-B1D5-4A15-8FF0-560DCE04C1CF}" type="presParOf" srcId="{648E1B85-64A0-4031-A159-94F8222F4FA5}" destId="{4A030004-98D9-4716-8613-7C7C8FB5D0D1}" srcOrd="2" destOrd="0" presId="urn:microsoft.com/office/officeart/2005/8/layout/orgChart1"/>
    <dgm:cxn modelId="{67EBF103-DEA5-440F-B488-DBF64CC60B3E}" type="presParOf" srcId="{648E1B85-64A0-4031-A159-94F8222F4FA5}" destId="{CE3D17B7-6B16-4231-B8B8-B0DF20B80F8A}" srcOrd="3" destOrd="0" presId="urn:microsoft.com/office/officeart/2005/8/layout/orgChart1"/>
    <dgm:cxn modelId="{17FA393F-3633-4283-8C37-63C827AE20B0}" type="presParOf" srcId="{CE3D17B7-6B16-4231-B8B8-B0DF20B80F8A}" destId="{55B2EB28-E2C7-4C43-8251-D7121ED1825B}" srcOrd="0" destOrd="0" presId="urn:microsoft.com/office/officeart/2005/8/layout/orgChart1"/>
    <dgm:cxn modelId="{EB2DE29C-8790-4E0B-9927-A8D66C160B30}" type="presParOf" srcId="{55B2EB28-E2C7-4C43-8251-D7121ED1825B}" destId="{DDB20DE2-13A6-46E5-80C7-3AB8014BE6CB}" srcOrd="0" destOrd="0" presId="urn:microsoft.com/office/officeart/2005/8/layout/orgChart1"/>
    <dgm:cxn modelId="{5D1D6973-E76B-4095-8177-F155ECAC1E59}" type="presParOf" srcId="{55B2EB28-E2C7-4C43-8251-D7121ED1825B}" destId="{3EA6BC13-024A-4930-892E-148A28E20651}" srcOrd="1" destOrd="0" presId="urn:microsoft.com/office/officeart/2005/8/layout/orgChart1"/>
    <dgm:cxn modelId="{F3EA4A2D-FCF7-4C27-8CC3-6530F057A7F0}" type="presParOf" srcId="{CE3D17B7-6B16-4231-B8B8-B0DF20B80F8A}" destId="{536D5E16-2B09-4D0D-B329-A994CEDE3BF1}" srcOrd="1" destOrd="0" presId="urn:microsoft.com/office/officeart/2005/8/layout/orgChart1"/>
    <dgm:cxn modelId="{2F933DE7-0BAA-485E-9089-A6DEC894FA6F}" type="presParOf" srcId="{CE3D17B7-6B16-4231-B8B8-B0DF20B80F8A}" destId="{FA6C7357-9B6D-4207-91D1-43CEE7116B51}" srcOrd="2" destOrd="0" presId="urn:microsoft.com/office/officeart/2005/8/layout/orgChart1"/>
    <dgm:cxn modelId="{C8AAF744-CB6D-4F70-8898-7FC684D7319F}" type="presParOf" srcId="{648E1B85-64A0-4031-A159-94F8222F4FA5}" destId="{A925B500-01A5-4A63-9332-4E11C5B2BA4D}" srcOrd="4" destOrd="0" presId="urn:microsoft.com/office/officeart/2005/8/layout/orgChart1"/>
    <dgm:cxn modelId="{D7324FFD-F142-400B-96F2-E45DBB39EA8C}" type="presParOf" srcId="{648E1B85-64A0-4031-A159-94F8222F4FA5}" destId="{14AB61E5-A6A1-44DA-ACC2-AEE85B34186B}" srcOrd="5" destOrd="0" presId="urn:microsoft.com/office/officeart/2005/8/layout/orgChart1"/>
    <dgm:cxn modelId="{98338CD9-ABE7-4519-8144-0CC6FF1B56F2}" type="presParOf" srcId="{14AB61E5-A6A1-44DA-ACC2-AEE85B34186B}" destId="{850E39BB-6B04-4F77-9A35-249EB09BF188}" srcOrd="0" destOrd="0" presId="urn:microsoft.com/office/officeart/2005/8/layout/orgChart1"/>
    <dgm:cxn modelId="{D3E20314-4406-4EBF-8B46-DE6705BF9786}" type="presParOf" srcId="{850E39BB-6B04-4F77-9A35-249EB09BF188}" destId="{325CE8CF-FD24-47F4-80B9-6F0C960C326E}" srcOrd="0" destOrd="0" presId="urn:microsoft.com/office/officeart/2005/8/layout/orgChart1"/>
    <dgm:cxn modelId="{51D58704-B6C7-4E78-9437-2FDB984E8E71}" type="presParOf" srcId="{850E39BB-6B04-4F77-9A35-249EB09BF188}" destId="{4F91B0C7-5CDA-45CC-AED6-3B03F672567C}" srcOrd="1" destOrd="0" presId="urn:microsoft.com/office/officeart/2005/8/layout/orgChart1"/>
    <dgm:cxn modelId="{770696CF-AE33-432A-8EA2-035B9220AD5B}" type="presParOf" srcId="{14AB61E5-A6A1-44DA-ACC2-AEE85B34186B}" destId="{BBB31EE5-A639-4BD7-8F72-4951CFB4D120}" srcOrd="1" destOrd="0" presId="urn:microsoft.com/office/officeart/2005/8/layout/orgChart1"/>
    <dgm:cxn modelId="{323DE853-5912-4A3D-9A5E-98489B62A25C}" type="presParOf" srcId="{14AB61E5-A6A1-44DA-ACC2-AEE85B34186B}" destId="{5A3388CA-F23D-4708-B616-4FF25F36B26C}" srcOrd="2" destOrd="0" presId="urn:microsoft.com/office/officeart/2005/8/layout/orgChart1"/>
    <dgm:cxn modelId="{2D9A7FA6-E098-4D3E-8326-6CB2F13FD653}" type="presParOf" srcId="{A99FC5BD-0809-4804-8617-727B4FE1142C}" destId="{24207733-3AC6-4225-9E96-6909A005EE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3001018" cy="8526237"/>
        <a:chOff x="0" y="0"/>
        <a:chExt cx="13001018" cy="8526237"/>
      </a:xfrm>
    </dsp:grpSpPr>
    <dsp:sp modelId="{5D5518C8-16B9-4C93-9773-80535BC7AA33}">
      <dsp:nvSpPr>
        <dsp:cNvPr id="5" name="Полилиния 4"/>
        <dsp:cNvSpPr/>
      </dsp:nvSpPr>
      <dsp:spPr bwMode="white">
        <a:xfrm>
          <a:off x="1900734" y="3863964"/>
          <a:ext cx="4599775" cy="798308"/>
        </a:xfrm>
        <a:custGeom>
          <a:avLst/>
          <a:gdLst/>
          <a:ahLst/>
          <a:cxnLst/>
          <a:pathLst>
            <a:path w="7244" h="1257">
              <a:moveTo>
                <a:pt x="7244" y="0"/>
              </a:moveTo>
              <a:lnTo>
                <a:pt x="7244" y="629"/>
              </a:lnTo>
              <a:lnTo>
                <a:pt x="0" y="629"/>
              </a:lnTo>
              <a:lnTo>
                <a:pt x="0" y="1257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1900734" y="3863964"/>
        <a:ext cx="4599775" cy="798308"/>
      </dsp:txXfrm>
    </dsp:sp>
    <dsp:sp modelId="{4A030004-98D9-4716-8613-7C7C8FB5D0D1}">
      <dsp:nvSpPr>
        <dsp:cNvPr id="8" name="Полилиния 7"/>
        <dsp:cNvSpPr/>
      </dsp:nvSpPr>
      <dsp:spPr bwMode="white">
        <a:xfrm>
          <a:off x="6500509" y="3863964"/>
          <a:ext cx="0" cy="798308"/>
        </a:xfrm>
        <a:custGeom>
          <a:avLst/>
          <a:gdLst/>
          <a:ahLst/>
          <a:cxnLst/>
          <a:pathLst>
            <a:path h="1257">
              <a:moveTo>
                <a:pt x="0" y="0"/>
              </a:moveTo>
              <a:lnTo>
                <a:pt x="0" y="1257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6500509" y="3863964"/>
        <a:ext cx="0" cy="798308"/>
      </dsp:txXfrm>
    </dsp:sp>
    <dsp:sp modelId="{A925B500-01A5-4A63-9332-4E11C5B2BA4D}">
      <dsp:nvSpPr>
        <dsp:cNvPr id="11" name="Полилиния 10"/>
        <dsp:cNvSpPr/>
      </dsp:nvSpPr>
      <dsp:spPr bwMode="white">
        <a:xfrm>
          <a:off x="6500509" y="3863964"/>
          <a:ext cx="4599775" cy="798308"/>
        </a:xfrm>
        <a:custGeom>
          <a:avLst/>
          <a:gdLst/>
          <a:ahLst/>
          <a:cxnLst/>
          <a:pathLst>
            <a:path w="7244" h="1257">
              <a:moveTo>
                <a:pt x="0" y="0"/>
              </a:moveTo>
              <a:lnTo>
                <a:pt x="0" y="629"/>
              </a:lnTo>
              <a:lnTo>
                <a:pt x="7244" y="629"/>
              </a:lnTo>
              <a:lnTo>
                <a:pt x="7244" y="1257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6500509" y="3863964"/>
        <a:ext cx="4599775" cy="798308"/>
      </dsp:txXfrm>
    </dsp:sp>
    <dsp:sp modelId="{1D8FA2B9-6AA8-4E57-A558-DA06AEDC5806}">
      <dsp:nvSpPr>
        <dsp:cNvPr id="3" name="Прямоугольник 2"/>
        <dsp:cNvSpPr/>
      </dsp:nvSpPr>
      <dsp:spPr bwMode="white">
        <a:xfrm>
          <a:off x="3818688" y="1963231"/>
          <a:ext cx="5363642" cy="1900734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7940" tIns="27940" rIns="27940" bIns="279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rPr>
            <a:t>Пищевая специализация животных</a:t>
          </a:r>
          <a:endParaRPr lang="ru-RU" sz="4400" kern="1200" dirty="0">
            <a:latin typeface="Bookman Old Style" panose="02050604050505020204" pitchFamily="18" charset="0"/>
            <a:ea typeface="Cambria Math" panose="02040503050406030204" pitchFamily="18" charset="0"/>
            <a:cs typeface="Childos Arabic" panose="00000500000000000000"/>
          </a:endParaRPr>
        </a:p>
      </dsp:txBody>
      <dsp:txXfrm>
        <a:off x="3818688" y="1963231"/>
        <a:ext cx="5363642" cy="1900734"/>
      </dsp:txXfrm>
    </dsp:sp>
    <dsp:sp modelId="{FF3831B1-0A6C-4231-8CDA-4A20FDC89F52}">
      <dsp:nvSpPr>
        <dsp:cNvPr id="6" name="Прямоугольник 5"/>
        <dsp:cNvSpPr/>
      </dsp:nvSpPr>
      <dsp:spPr bwMode="white">
        <a:xfrm>
          <a:off x="0" y="4662273"/>
          <a:ext cx="3801467" cy="1900734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rPr>
            <a:t>Плотоядные или хищники - питаются другими животными</a:t>
          </a:r>
          <a:endParaRPr lang="ru-RU" sz="2800" kern="1200" dirty="0">
            <a:solidFill>
              <a:schemeClr val="tx1"/>
            </a:solidFill>
            <a:latin typeface="Bookman Old Style" panose="02050604050505020204" pitchFamily="18" charset="0"/>
            <a:ea typeface="Cambria Math" panose="02040503050406030204" pitchFamily="18" charset="0"/>
            <a:cs typeface="Childos Arabic" panose="00000500000000000000"/>
          </a:endParaRPr>
        </a:p>
      </dsp:txBody>
      <dsp:txXfrm>
        <a:off x="0" y="4662273"/>
        <a:ext cx="3801467" cy="1900734"/>
      </dsp:txXfrm>
    </dsp:sp>
    <dsp:sp modelId="{DDB20DE2-13A6-46E5-80C7-3AB8014BE6CB}">
      <dsp:nvSpPr>
        <dsp:cNvPr id="9" name="Прямоугольник 8"/>
        <dsp:cNvSpPr/>
      </dsp:nvSpPr>
      <dsp:spPr bwMode="white">
        <a:xfrm>
          <a:off x="4599775" y="4662273"/>
          <a:ext cx="3801467" cy="1900734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rPr>
            <a:t>Растительноядные - питаются растениями</a:t>
          </a:r>
          <a:endParaRPr lang="ru-RU" sz="2800" kern="1200" dirty="0">
            <a:solidFill>
              <a:schemeClr val="tx1"/>
            </a:solidFill>
            <a:latin typeface="Bookman Old Style" panose="02050604050505020204" pitchFamily="18" charset="0"/>
            <a:ea typeface="Cambria Math" panose="02040503050406030204" pitchFamily="18" charset="0"/>
            <a:cs typeface="Childos Arabic" panose="00000500000000000000"/>
          </a:endParaRPr>
        </a:p>
      </dsp:txBody>
      <dsp:txXfrm>
        <a:off x="4599775" y="4662273"/>
        <a:ext cx="3801467" cy="1900734"/>
      </dsp:txXfrm>
    </dsp:sp>
    <dsp:sp modelId="{325CE8CF-FD24-47F4-80B9-6F0C960C326E}">
      <dsp:nvSpPr>
        <dsp:cNvPr id="12" name="Прямоугольник 11"/>
        <dsp:cNvSpPr/>
      </dsp:nvSpPr>
      <dsp:spPr bwMode="white">
        <a:xfrm>
          <a:off x="9199551" y="4662273"/>
          <a:ext cx="3801467" cy="1900734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rPr>
            <a:t>Всеядные - питаются растительной, так и животной пищей</a:t>
          </a:r>
          <a:endParaRPr lang="ru-RU" sz="2800" kern="1200" dirty="0">
            <a:solidFill>
              <a:schemeClr val="tx1"/>
            </a:solidFill>
            <a:latin typeface="Bookman Old Style" panose="02050604050505020204" pitchFamily="18" charset="0"/>
            <a:ea typeface="Cambria Math" panose="02040503050406030204" pitchFamily="18" charset="0"/>
            <a:cs typeface="Childos Arabic" panose="00000500000000000000"/>
          </a:endParaRPr>
        </a:p>
      </dsp:txBody>
      <dsp:txXfrm>
        <a:off x="9199551" y="4662273"/>
        <a:ext cx="3801467" cy="1900734"/>
      </dsp:txXfrm>
    </dsp:sp>
    <dsp:sp modelId="{04D368DB-9C74-4088-B3BE-48D356FA217B}">
      <dsp:nvSpPr>
        <dsp:cNvPr id="4" name="Прямоугольник 3" hidden="1"/>
        <dsp:cNvSpPr/>
      </dsp:nvSpPr>
      <dsp:spPr>
        <a:xfrm>
          <a:off x="3818688" y="1963231"/>
          <a:ext cx="1072728" cy="1900734"/>
        </a:xfrm>
        <a:prstGeom prst="rect">
          <a:avLst/>
        </a:prstGeom>
      </dsp:spPr>
      <dsp:txXfrm>
        <a:off x="3818688" y="1963231"/>
        <a:ext cx="1072728" cy="1900734"/>
      </dsp:txXfrm>
    </dsp:sp>
    <dsp:sp modelId="{4B1AC5E2-FBDD-4BD7-B3E0-411C2DC5E01A}">
      <dsp:nvSpPr>
        <dsp:cNvPr id="7" name="Прямоугольник 6" hidden="1"/>
        <dsp:cNvSpPr/>
      </dsp:nvSpPr>
      <dsp:spPr>
        <a:xfrm>
          <a:off x="0" y="4662273"/>
          <a:ext cx="760293" cy="1900734"/>
        </a:xfrm>
        <a:prstGeom prst="rect">
          <a:avLst/>
        </a:prstGeom>
      </dsp:spPr>
      <dsp:txXfrm>
        <a:off x="0" y="4662273"/>
        <a:ext cx="760293" cy="1900734"/>
      </dsp:txXfrm>
    </dsp:sp>
    <dsp:sp modelId="{3EA6BC13-024A-4930-892E-148A28E20651}">
      <dsp:nvSpPr>
        <dsp:cNvPr id="10" name="Прямоугольник 9" hidden="1"/>
        <dsp:cNvSpPr/>
      </dsp:nvSpPr>
      <dsp:spPr>
        <a:xfrm>
          <a:off x="4599775" y="4662273"/>
          <a:ext cx="760293" cy="1900734"/>
        </a:xfrm>
        <a:prstGeom prst="rect">
          <a:avLst/>
        </a:prstGeom>
      </dsp:spPr>
      <dsp:txXfrm>
        <a:off x="4599775" y="4662273"/>
        <a:ext cx="760293" cy="1900734"/>
      </dsp:txXfrm>
    </dsp:sp>
    <dsp:sp modelId="{4F91B0C7-5CDA-45CC-AED6-3B03F672567C}">
      <dsp:nvSpPr>
        <dsp:cNvPr id="13" name="Прямоугольник 12" hidden="1"/>
        <dsp:cNvSpPr/>
      </dsp:nvSpPr>
      <dsp:spPr>
        <a:xfrm>
          <a:off x="9199551" y="4662273"/>
          <a:ext cx="760293" cy="1900734"/>
        </a:xfrm>
        <a:prstGeom prst="rect">
          <a:avLst/>
        </a:prstGeom>
      </dsp:spPr>
      <dsp:txXfrm>
        <a:off x="9199551" y="4662273"/>
        <a:ext cx="760293" cy="1900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A3A28-B3DE-43D9-81FF-171F73203240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18D39-2853-4FD1-8C83-4CD8062D080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8D39-2853-4FD1-8C83-4CD8062D080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20.png"/><Relationship Id="rId2" Type="http://schemas.openxmlformats.org/officeDocument/2006/relationships/image" Target="../media/image2.svg"/><Relationship Id="rId19" Type="http://schemas.openxmlformats.org/officeDocument/2006/relationships/image" Target="../media/image19.svg"/><Relationship Id="rId18" Type="http://schemas.openxmlformats.org/officeDocument/2006/relationships/image" Target="../media/image18.png"/><Relationship Id="rId17" Type="http://schemas.openxmlformats.org/officeDocument/2006/relationships/image" Target="../media/image17.svg"/><Relationship Id="rId16" Type="http://schemas.openxmlformats.org/officeDocument/2006/relationships/image" Target="../media/image16.png"/><Relationship Id="rId15" Type="http://schemas.openxmlformats.org/officeDocument/2006/relationships/image" Target="../media/image15.sv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image" Target="../media/image10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image" Target="../media/image19.svg"/><Relationship Id="rId7" Type="http://schemas.openxmlformats.org/officeDocument/2006/relationships/image" Target="../media/image18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4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image" Target="../media/image19.svg"/><Relationship Id="rId7" Type="http://schemas.openxmlformats.org/officeDocument/2006/relationships/image" Target="../media/image32.png"/><Relationship Id="rId6" Type="http://schemas.openxmlformats.org/officeDocument/2006/relationships/image" Target="../media/image8.svg"/><Relationship Id="rId5" Type="http://schemas.openxmlformats.org/officeDocument/2006/relationships/image" Target="../media/image31.png"/><Relationship Id="rId4" Type="http://schemas.openxmlformats.org/officeDocument/2006/relationships/image" Target="../media/image15.svg"/><Relationship Id="rId3" Type="http://schemas.openxmlformats.org/officeDocument/2006/relationships/image" Target="../media/image30.png"/><Relationship Id="rId2" Type="http://schemas.openxmlformats.org/officeDocument/2006/relationships/image" Target="../media/image4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jpeg"/><Relationship Id="rId8" Type="http://schemas.openxmlformats.org/officeDocument/2006/relationships/image" Target="../media/image19.svg"/><Relationship Id="rId7" Type="http://schemas.openxmlformats.org/officeDocument/2006/relationships/image" Target="../media/image32.png"/><Relationship Id="rId6" Type="http://schemas.openxmlformats.org/officeDocument/2006/relationships/image" Target="../media/image8.svg"/><Relationship Id="rId5" Type="http://schemas.openxmlformats.org/officeDocument/2006/relationships/image" Target="../media/image31.png"/><Relationship Id="rId4" Type="http://schemas.openxmlformats.org/officeDocument/2006/relationships/image" Target="../media/image15.svg"/><Relationship Id="rId3" Type="http://schemas.openxmlformats.org/officeDocument/2006/relationships/image" Target="../media/image30.png"/><Relationship Id="rId2" Type="http://schemas.openxmlformats.org/officeDocument/2006/relationships/image" Target="../media/image4.sv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6.svg"/><Relationship Id="rId7" Type="http://schemas.openxmlformats.org/officeDocument/2006/relationships/image" Target="../media/image5.png"/><Relationship Id="rId6" Type="http://schemas.openxmlformats.org/officeDocument/2006/relationships/image" Target="../media/image8.svg"/><Relationship Id="rId5" Type="http://schemas.openxmlformats.org/officeDocument/2006/relationships/image" Target="../media/image31.png"/><Relationship Id="rId4" Type="http://schemas.openxmlformats.org/officeDocument/2006/relationships/image" Target="../media/image35.svg"/><Relationship Id="rId3" Type="http://schemas.openxmlformats.org/officeDocument/2006/relationships/image" Target="../media/image34.png"/><Relationship Id="rId2" Type="http://schemas.openxmlformats.org/officeDocument/2006/relationships/image" Target="../media/image15.sv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33.jpeg"/><Relationship Id="rId15" Type="http://schemas.openxmlformats.org/officeDocument/2006/relationships/image" Target="../media/image38.jpeg"/><Relationship Id="rId14" Type="http://schemas.openxmlformats.org/officeDocument/2006/relationships/image" Target="../media/image19.svg"/><Relationship Id="rId13" Type="http://schemas.openxmlformats.org/officeDocument/2006/relationships/image" Target="../media/image32.png"/><Relationship Id="rId12" Type="http://schemas.openxmlformats.org/officeDocument/2006/relationships/image" Target="../media/image4.svg"/><Relationship Id="rId11" Type="http://schemas.openxmlformats.org/officeDocument/2006/relationships/image" Target="../media/image29.png"/><Relationship Id="rId10" Type="http://schemas.openxmlformats.org/officeDocument/2006/relationships/image" Target="../media/image37.svg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6.svg"/><Relationship Id="rId7" Type="http://schemas.openxmlformats.org/officeDocument/2006/relationships/image" Target="../media/image39.png"/><Relationship Id="rId6" Type="http://schemas.openxmlformats.org/officeDocument/2006/relationships/image" Target="../media/image8.svg"/><Relationship Id="rId5" Type="http://schemas.openxmlformats.org/officeDocument/2006/relationships/image" Target="../media/image31.png"/><Relationship Id="rId4" Type="http://schemas.openxmlformats.org/officeDocument/2006/relationships/image" Target="../media/image35.svg"/><Relationship Id="rId3" Type="http://schemas.openxmlformats.org/officeDocument/2006/relationships/image" Target="../media/image34.png"/><Relationship Id="rId2" Type="http://schemas.openxmlformats.org/officeDocument/2006/relationships/image" Target="../media/image15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40.png"/><Relationship Id="rId12" Type="http://schemas.openxmlformats.org/officeDocument/2006/relationships/image" Target="../media/image4.svg"/><Relationship Id="rId11" Type="http://schemas.openxmlformats.org/officeDocument/2006/relationships/image" Target="../media/image29.png"/><Relationship Id="rId10" Type="http://schemas.openxmlformats.org/officeDocument/2006/relationships/image" Target="../media/image37.svg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6.svg"/><Relationship Id="rId7" Type="http://schemas.openxmlformats.org/officeDocument/2006/relationships/image" Target="../media/image39.png"/><Relationship Id="rId6" Type="http://schemas.openxmlformats.org/officeDocument/2006/relationships/image" Target="../media/image8.svg"/><Relationship Id="rId5" Type="http://schemas.openxmlformats.org/officeDocument/2006/relationships/image" Target="../media/image31.png"/><Relationship Id="rId4" Type="http://schemas.openxmlformats.org/officeDocument/2006/relationships/image" Target="../media/image35.svg"/><Relationship Id="rId3" Type="http://schemas.openxmlformats.org/officeDocument/2006/relationships/image" Target="../media/image34.png"/><Relationship Id="rId2" Type="http://schemas.openxmlformats.org/officeDocument/2006/relationships/image" Target="../media/image15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41.png"/><Relationship Id="rId12" Type="http://schemas.openxmlformats.org/officeDocument/2006/relationships/image" Target="../media/image4.svg"/><Relationship Id="rId11" Type="http://schemas.openxmlformats.org/officeDocument/2006/relationships/image" Target="../media/image29.png"/><Relationship Id="rId10" Type="http://schemas.openxmlformats.org/officeDocument/2006/relationships/image" Target="../media/image37.svg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35.svg"/><Relationship Id="rId7" Type="http://schemas.openxmlformats.org/officeDocument/2006/relationships/image" Target="../media/image34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6.svg"/><Relationship Id="rId3" Type="http://schemas.openxmlformats.org/officeDocument/2006/relationships/image" Target="../media/image39.png"/><Relationship Id="rId2" Type="http://schemas.openxmlformats.org/officeDocument/2006/relationships/image" Target="../media/image8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43.svg"/><Relationship Id="rId11" Type="http://schemas.openxmlformats.org/officeDocument/2006/relationships/image" Target="../media/image42.png"/><Relationship Id="rId10" Type="http://schemas.openxmlformats.org/officeDocument/2006/relationships/image" Target="../media/image4.svg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6.svg"/><Relationship Id="rId7" Type="http://schemas.openxmlformats.org/officeDocument/2006/relationships/image" Target="../media/image39.png"/><Relationship Id="rId6" Type="http://schemas.openxmlformats.org/officeDocument/2006/relationships/image" Target="../media/image8.svg"/><Relationship Id="rId5" Type="http://schemas.openxmlformats.org/officeDocument/2006/relationships/image" Target="../media/image31.png"/><Relationship Id="rId4" Type="http://schemas.openxmlformats.org/officeDocument/2006/relationships/image" Target="../media/image35.svg"/><Relationship Id="rId3" Type="http://schemas.openxmlformats.org/officeDocument/2006/relationships/image" Target="../media/image34.png"/><Relationship Id="rId2" Type="http://schemas.openxmlformats.org/officeDocument/2006/relationships/image" Target="../media/image15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44.png"/><Relationship Id="rId12" Type="http://schemas.openxmlformats.org/officeDocument/2006/relationships/image" Target="../media/image4.svg"/><Relationship Id="rId11" Type="http://schemas.openxmlformats.org/officeDocument/2006/relationships/image" Target="../media/image29.png"/><Relationship Id="rId10" Type="http://schemas.openxmlformats.org/officeDocument/2006/relationships/image" Target="../media/image37.svg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6.svg"/><Relationship Id="rId7" Type="http://schemas.openxmlformats.org/officeDocument/2006/relationships/image" Target="../media/image39.png"/><Relationship Id="rId6" Type="http://schemas.openxmlformats.org/officeDocument/2006/relationships/image" Target="../media/image8.svg"/><Relationship Id="rId5" Type="http://schemas.openxmlformats.org/officeDocument/2006/relationships/image" Target="../media/image31.png"/><Relationship Id="rId4" Type="http://schemas.openxmlformats.org/officeDocument/2006/relationships/image" Target="../media/image35.svg"/><Relationship Id="rId3" Type="http://schemas.openxmlformats.org/officeDocument/2006/relationships/image" Target="../media/image34.png"/><Relationship Id="rId2" Type="http://schemas.openxmlformats.org/officeDocument/2006/relationships/image" Target="../media/image15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45.png"/><Relationship Id="rId12" Type="http://schemas.openxmlformats.org/officeDocument/2006/relationships/image" Target="../media/image4.svg"/><Relationship Id="rId11" Type="http://schemas.openxmlformats.org/officeDocument/2006/relationships/image" Target="../media/image29.png"/><Relationship Id="rId10" Type="http://schemas.openxmlformats.org/officeDocument/2006/relationships/image" Target="../media/image37.svg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6.svg"/><Relationship Id="rId7" Type="http://schemas.openxmlformats.org/officeDocument/2006/relationships/image" Target="../media/image39.png"/><Relationship Id="rId6" Type="http://schemas.openxmlformats.org/officeDocument/2006/relationships/image" Target="../media/image8.svg"/><Relationship Id="rId5" Type="http://schemas.openxmlformats.org/officeDocument/2006/relationships/image" Target="../media/image31.png"/><Relationship Id="rId4" Type="http://schemas.openxmlformats.org/officeDocument/2006/relationships/image" Target="../media/image35.svg"/><Relationship Id="rId3" Type="http://schemas.openxmlformats.org/officeDocument/2006/relationships/image" Target="../media/image34.png"/><Relationship Id="rId2" Type="http://schemas.openxmlformats.org/officeDocument/2006/relationships/image" Target="../media/image15.svg"/><Relationship Id="rId15" Type="http://schemas.openxmlformats.org/officeDocument/2006/relationships/slideLayout" Target="../slideLayouts/slideLayout7.xml"/><Relationship Id="rId14" Type="http://schemas.microsoft.com/office/2007/relationships/hdphoto" Target="../media/image47.wdp"/><Relationship Id="rId13" Type="http://schemas.openxmlformats.org/officeDocument/2006/relationships/image" Target="../media/image46.png"/><Relationship Id="rId12" Type="http://schemas.openxmlformats.org/officeDocument/2006/relationships/image" Target="../media/image4.svg"/><Relationship Id="rId11" Type="http://schemas.openxmlformats.org/officeDocument/2006/relationships/image" Target="../media/image29.png"/><Relationship Id="rId10" Type="http://schemas.openxmlformats.org/officeDocument/2006/relationships/image" Target="../media/image37.sv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20.png"/><Relationship Id="rId23" Type="http://schemas.openxmlformats.org/officeDocument/2006/relationships/image" Target="../media/image19.svg"/><Relationship Id="rId22" Type="http://schemas.openxmlformats.org/officeDocument/2006/relationships/image" Target="../media/image18.png"/><Relationship Id="rId21" Type="http://schemas.openxmlformats.org/officeDocument/2006/relationships/image" Target="../media/image24.svg"/><Relationship Id="rId20" Type="http://schemas.openxmlformats.org/officeDocument/2006/relationships/image" Target="../media/image23.png"/><Relationship Id="rId2" Type="http://schemas.openxmlformats.org/officeDocument/2006/relationships/image" Target="../media/image2.svg"/><Relationship Id="rId19" Type="http://schemas.openxmlformats.org/officeDocument/2006/relationships/image" Target="../media/image22.svg"/><Relationship Id="rId18" Type="http://schemas.openxmlformats.org/officeDocument/2006/relationships/image" Target="../media/image21.png"/><Relationship Id="rId17" Type="http://schemas.openxmlformats.org/officeDocument/2006/relationships/image" Target="../media/image17.svg"/><Relationship Id="rId16" Type="http://schemas.openxmlformats.org/officeDocument/2006/relationships/image" Target="../media/image16.png"/><Relationship Id="rId15" Type="http://schemas.openxmlformats.org/officeDocument/2006/relationships/image" Target="../media/image15.sv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image" Target="../media/image10.sv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6.svg"/><Relationship Id="rId7" Type="http://schemas.openxmlformats.org/officeDocument/2006/relationships/image" Target="../media/image39.png"/><Relationship Id="rId6" Type="http://schemas.openxmlformats.org/officeDocument/2006/relationships/image" Target="../media/image8.svg"/><Relationship Id="rId5" Type="http://schemas.openxmlformats.org/officeDocument/2006/relationships/image" Target="../media/image31.png"/><Relationship Id="rId4" Type="http://schemas.openxmlformats.org/officeDocument/2006/relationships/image" Target="../media/image35.svg"/><Relationship Id="rId3" Type="http://schemas.openxmlformats.org/officeDocument/2006/relationships/image" Target="../media/image34.png"/><Relationship Id="rId2" Type="http://schemas.openxmlformats.org/officeDocument/2006/relationships/image" Target="../media/image15.svg"/><Relationship Id="rId15" Type="http://schemas.openxmlformats.org/officeDocument/2006/relationships/slideLayout" Target="../slideLayouts/slideLayout7.xml"/><Relationship Id="rId14" Type="http://schemas.microsoft.com/office/2007/relationships/hdphoto" Target="../media/image49.wdp"/><Relationship Id="rId13" Type="http://schemas.openxmlformats.org/officeDocument/2006/relationships/image" Target="../media/image48.png"/><Relationship Id="rId12" Type="http://schemas.openxmlformats.org/officeDocument/2006/relationships/image" Target="../media/image4.svg"/><Relationship Id="rId11" Type="http://schemas.openxmlformats.org/officeDocument/2006/relationships/image" Target="../media/image29.png"/><Relationship Id="rId10" Type="http://schemas.openxmlformats.org/officeDocument/2006/relationships/image" Target="../media/image37.svg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51.wdp"/><Relationship Id="rId1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diagramData" Target="../diagrams/data1.xml"/><Relationship Id="rId8" Type="http://schemas.openxmlformats.org/officeDocument/2006/relationships/image" Target="../media/image19.svg"/><Relationship Id="rId7" Type="http://schemas.openxmlformats.org/officeDocument/2006/relationships/image" Target="../media/image18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4.sv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26.jpeg"/><Relationship Id="rId14" Type="http://schemas.openxmlformats.org/officeDocument/2006/relationships/image" Target="../media/image25.jpeg"/><Relationship Id="rId13" Type="http://schemas.microsoft.com/office/2007/relationships/diagramDrawing" Target="../diagrams/drawing1.xml"/><Relationship Id="rId12" Type="http://schemas.openxmlformats.org/officeDocument/2006/relationships/diagramColors" Target="../diagrams/colors1.xml"/><Relationship Id="rId11" Type="http://schemas.openxmlformats.org/officeDocument/2006/relationships/diagramQuickStyle" Target="../diagrams/quickStyle1.xml"/><Relationship Id="rId10" Type="http://schemas.openxmlformats.org/officeDocument/2006/relationships/diagramLayout" Target="../diagrams/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jpeg"/><Relationship Id="rId8" Type="http://schemas.openxmlformats.org/officeDocument/2006/relationships/image" Target="../media/image19.svg"/><Relationship Id="rId7" Type="http://schemas.openxmlformats.org/officeDocument/2006/relationships/image" Target="../media/image18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4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jpeg"/><Relationship Id="rId8" Type="http://schemas.openxmlformats.org/officeDocument/2006/relationships/image" Target="../media/image19.svg"/><Relationship Id="rId7" Type="http://schemas.openxmlformats.org/officeDocument/2006/relationships/image" Target="../media/image18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4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jpeg"/><Relationship Id="rId8" Type="http://schemas.openxmlformats.org/officeDocument/2006/relationships/image" Target="../media/image19.svg"/><Relationship Id="rId7" Type="http://schemas.openxmlformats.org/officeDocument/2006/relationships/image" Target="../media/image18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4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jpeg"/><Relationship Id="rId8" Type="http://schemas.openxmlformats.org/officeDocument/2006/relationships/image" Target="../media/image19.svg"/><Relationship Id="rId7" Type="http://schemas.openxmlformats.org/officeDocument/2006/relationships/image" Target="../media/image18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4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image" Target="../media/image19.svg"/><Relationship Id="rId7" Type="http://schemas.openxmlformats.org/officeDocument/2006/relationships/image" Target="../media/image18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4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image" Target="../media/image19.svg"/><Relationship Id="rId7" Type="http://schemas.openxmlformats.org/officeDocument/2006/relationships/image" Target="../media/image18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4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040680">
            <a:off x="8896797" y="1191896"/>
            <a:ext cx="7170981" cy="5476837"/>
          </a:xfrm>
          <a:custGeom>
            <a:avLst/>
            <a:gdLst/>
            <a:ahLst/>
            <a:cxnLst/>
            <a:rect l="l" t="t" r="r" b="b"/>
            <a:pathLst>
              <a:path w="7170981" h="5476837">
                <a:moveTo>
                  <a:pt x="0" y="0"/>
                </a:moveTo>
                <a:lnTo>
                  <a:pt x="7170981" y="0"/>
                </a:lnTo>
                <a:lnTo>
                  <a:pt x="7170981" y="5476837"/>
                </a:lnTo>
                <a:lnTo>
                  <a:pt x="0" y="547683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83124" y="2981516"/>
            <a:ext cx="2017633" cy="2161984"/>
          </a:xfrm>
          <a:custGeom>
            <a:avLst/>
            <a:gdLst/>
            <a:ahLst/>
            <a:cxnLst/>
            <a:rect l="l" t="t" r="r" b="b"/>
            <a:pathLst>
              <a:path w="2017633" h="2161984">
                <a:moveTo>
                  <a:pt x="0" y="0"/>
                </a:moveTo>
                <a:lnTo>
                  <a:pt x="2017633" y="0"/>
                </a:lnTo>
                <a:lnTo>
                  <a:pt x="2017633" y="2161984"/>
                </a:lnTo>
                <a:lnTo>
                  <a:pt x="0" y="21619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995069">
            <a:off x="5254828" y="176386"/>
            <a:ext cx="1550371" cy="593017"/>
          </a:xfrm>
          <a:custGeom>
            <a:avLst/>
            <a:gdLst/>
            <a:ahLst/>
            <a:cxnLst/>
            <a:rect l="l" t="t" r="r" b="b"/>
            <a:pathLst>
              <a:path w="1550371" h="593017">
                <a:moveTo>
                  <a:pt x="0" y="0"/>
                </a:moveTo>
                <a:lnTo>
                  <a:pt x="1550370" y="0"/>
                </a:lnTo>
                <a:lnTo>
                  <a:pt x="1550370" y="593016"/>
                </a:lnTo>
                <a:lnTo>
                  <a:pt x="0" y="5930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2344400" y="8595498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6" y="0"/>
                </a:lnTo>
                <a:lnTo>
                  <a:pt x="2043736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386724">
            <a:off x="14644024" y="5973294"/>
            <a:ext cx="1121295" cy="937683"/>
          </a:xfrm>
          <a:custGeom>
            <a:avLst/>
            <a:gdLst/>
            <a:ahLst/>
            <a:cxnLst/>
            <a:rect l="l" t="t" r="r" b="b"/>
            <a:pathLst>
              <a:path w="1121295" h="937683">
                <a:moveTo>
                  <a:pt x="0" y="0"/>
                </a:moveTo>
                <a:lnTo>
                  <a:pt x="1121295" y="0"/>
                </a:lnTo>
                <a:lnTo>
                  <a:pt x="1121295" y="937682"/>
                </a:lnTo>
                <a:lnTo>
                  <a:pt x="0" y="9376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376610">
            <a:off x="2520487" y="3875221"/>
            <a:ext cx="1550371" cy="593017"/>
          </a:xfrm>
          <a:custGeom>
            <a:avLst/>
            <a:gdLst/>
            <a:ahLst/>
            <a:cxnLst/>
            <a:rect l="l" t="t" r="r" b="b"/>
            <a:pathLst>
              <a:path w="1550371" h="593017">
                <a:moveTo>
                  <a:pt x="0" y="0"/>
                </a:moveTo>
                <a:lnTo>
                  <a:pt x="1550370" y="0"/>
                </a:lnTo>
                <a:lnTo>
                  <a:pt x="1550370" y="593016"/>
                </a:lnTo>
                <a:lnTo>
                  <a:pt x="0" y="5930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212743" y="-131128"/>
            <a:ext cx="7081595" cy="4999589"/>
          </a:xfrm>
          <a:custGeom>
            <a:avLst/>
            <a:gdLst/>
            <a:ahLst/>
            <a:cxnLst/>
            <a:rect l="l" t="t" r="r" b="b"/>
            <a:pathLst>
              <a:path w="5667176" h="3648245">
                <a:moveTo>
                  <a:pt x="0" y="0"/>
                </a:moveTo>
                <a:lnTo>
                  <a:pt x="5667177" y="0"/>
                </a:lnTo>
                <a:lnTo>
                  <a:pt x="5667177" y="3648245"/>
                </a:lnTo>
                <a:lnTo>
                  <a:pt x="0" y="364824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867193">
            <a:off x="4116838" y="7322799"/>
            <a:ext cx="1121295" cy="937683"/>
          </a:xfrm>
          <a:custGeom>
            <a:avLst/>
            <a:gdLst/>
            <a:ahLst/>
            <a:cxnLst/>
            <a:rect l="l" t="t" r="r" b="b"/>
            <a:pathLst>
              <a:path w="1121295" h="937683">
                <a:moveTo>
                  <a:pt x="0" y="0"/>
                </a:moveTo>
                <a:lnTo>
                  <a:pt x="1121295" y="0"/>
                </a:lnTo>
                <a:lnTo>
                  <a:pt x="1121295" y="937683"/>
                </a:lnTo>
                <a:lnTo>
                  <a:pt x="0" y="9376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030013" y="9084934"/>
            <a:ext cx="1283261" cy="1175788"/>
          </a:xfrm>
          <a:custGeom>
            <a:avLst/>
            <a:gdLst/>
            <a:ahLst/>
            <a:cxnLst/>
            <a:rect l="l" t="t" r="r" b="b"/>
            <a:pathLst>
              <a:path w="1283261" h="1175788">
                <a:moveTo>
                  <a:pt x="0" y="0"/>
                </a:moveTo>
                <a:lnTo>
                  <a:pt x="1283262" y="0"/>
                </a:lnTo>
                <a:lnTo>
                  <a:pt x="1283262" y="1175788"/>
                </a:lnTo>
                <a:lnTo>
                  <a:pt x="0" y="11757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7"/>
          <p:cNvSpPr/>
          <p:nvPr/>
        </p:nvSpPr>
        <p:spPr>
          <a:xfrm rot="6194592">
            <a:off x="2684971" y="-552035"/>
            <a:ext cx="2155126" cy="4114800"/>
          </a:xfrm>
          <a:custGeom>
            <a:avLst/>
            <a:gdLst/>
            <a:ahLst/>
            <a:cxnLst/>
            <a:rect l="l" t="t" r="r" b="b"/>
            <a:pathLst>
              <a:path w="2155126" h="4114800">
                <a:moveTo>
                  <a:pt x="0" y="0"/>
                </a:moveTo>
                <a:lnTo>
                  <a:pt x="2155126" y="0"/>
                </a:lnTo>
                <a:lnTo>
                  <a:pt x="21551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2" name="Freeform 8"/>
          <p:cNvSpPr/>
          <p:nvPr/>
        </p:nvSpPr>
        <p:spPr>
          <a:xfrm rot="8774768">
            <a:off x="663314" y="968192"/>
            <a:ext cx="2155126" cy="4114800"/>
          </a:xfrm>
          <a:custGeom>
            <a:avLst/>
            <a:gdLst/>
            <a:ahLst/>
            <a:cxnLst/>
            <a:rect l="l" t="t" r="r" b="b"/>
            <a:pathLst>
              <a:path w="2155126" h="4114800">
                <a:moveTo>
                  <a:pt x="0" y="0"/>
                </a:moveTo>
                <a:lnTo>
                  <a:pt x="2155127" y="0"/>
                </a:lnTo>
                <a:lnTo>
                  <a:pt x="21551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3" name="Группа 22"/>
          <p:cNvGrpSpPr/>
          <p:nvPr/>
        </p:nvGrpSpPr>
        <p:grpSpPr>
          <a:xfrm rot="17715634">
            <a:off x="13961978" y="6234743"/>
            <a:ext cx="5401311" cy="4163663"/>
            <a:chOff x="13149927" y="5962054"/>
            <a:chExt cx="5401311" cy="4163663"/>
          </a:xfrm>
        </p:grpSpPr>
        <p:sp>
          <p:nvSpPr>
            <p:cNvPr id="24" name="Freeform 5"/>
            <p:cNvSpPr/>
            <p:nvPr/>
          </p:nvSpPr>
          <p:spPr>
            <a:xfrm rot="711374">
              <a:off x="13149927" y="59620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6" y="0"/>
                  </a:lnTo>
                  <a:lnTo>
                    <a:pt x="21551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25" name="Freeform 6"/>
            <p:cNvSpPr/>
            <p:nvPr/>
          </p:nvSpPr>
          <p:spPr>
            <a:xfrm rot="2983872">
              <a:off x="15416274" y="69907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7" y="0"/>
                  </a:lnTo>
                  <a:lnTo>
                    <a:pt x="215512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11" name="Овал 10"/>
          <p:cNvSpPr/>
          <p:nvPr/>
        </p:nvSpPr>
        <p:spPr>
          <a:xfrm>
            <a:off x="297097" y="5504644"/>
            <a:ext cx="5346602" cy="5495452"/>
          </a:xfrm>
          <a:prstGeom prst="ellipse">
            <a:avLst/>
          </a:prstGeom>
          <a:solidFill>
            <a:srgbClr val="FFB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Freeform 4"/>
          <p:cNvSpPr/>
          <p:nvPr/>
        </p:nvSpPr>
        <p:spPr>
          <a:xfrm>
            <a:off x="1910956" y="4417179"/>
            <a:ext cx="5509401" cy="4896480"/>
          </a:xfrm>
          <a:custGeom>
            <a:avLst/>
            <a:gdLst/>
            <a:ahLst/>
            <a:cxnLst/>
            <a:rect l="l" t="t" r="r" b="b"/>
            <a:pathLst>
              <a:path w="5509401" h="4896480">
                <a:moveTo>
                  <a:pt x="0" y="0"/>
                </a:moveTo>
                <a:lnTo>
                  <a:pt x="5509401" y="0"/>
                </a:lnTo>
                <a:lnTo>
                  <a:pt x="5509401" y="4896480"/>
                </a:lnTo>
                <a:lnTo>
                  <a:pt x="0" y="489648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522" y="-53085"/>
            <a:ext cx="18298521" cy="10412476"/>
          </a:xfrm>
          <a:prstGeom prst="rect">
            <a:avLst/>
          </a:prstGeom>
          <a:solidFill>
            <a:srgbClr val="FDE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DE7A4"/>
              </a:solidFill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09930" y="8197407"/>
            <a:ext cx="2017633" cy="2161984"/>
          </a:xfrm>
          <a:custGeom>
            <a:avLst/>
            <a:gdLst/>
            <a:ahLst/>
            <a:cxnLst/>
            <a:rect l="l" t="t" r="r" b="b"/>
            <a:pathLst>
              <a:path w="2017633" h="2161984">
                <a:moveTo>
                  <a:pt x="0" y="0"/>
                </a:moveTo>
                <a:lnTo>
                  <a:pt x="2017633" y="0"/>
                </a:lnTo>
                <a:lnTo>
                  <a:pt x="2017633" y="2161984"/>
                </a:lnTo>
                <a:lnTo>
                  <a:pt x="0" y="21619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867193">
            <a:off x="608815" y="5388921"/>
            <a:ext cx="1121295" cy="937683"/>
          </a:xfrm>
          <a:custGeom>
            <a:avLst/>
            <a:gdLst/>
            <a:ahLst/>
            <a:cxnLst/>
            <a:rect l="l" t="t" r="r" b="b"/>
            <a:pathLst>
              <a:path w="1121295" h="937683">
                <a:moveTo>
                  <a:pt x="0" y="0"/>
                </a:moveTo>
                <a:lnTo>
                  <a:pt x="1121294" y="0"/>
                </a:lnTo>
                <a:lnTo>
                  <a:pt x="1121294" y="937682"/>
                </a:lnTo>
                <a:lnTo>
                  <a:pt x="0" y="93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70718" y="634441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7"/>
          <p:cNvSpPr/>
          <p:nvPr/>
        </p:nvSpPr>
        <p:spPr>
          <a:xfrm rot="6194592">
            <a:off x="456284" y="-1422959"/>
            <a:ext cx="2155126" cy="4114800"/>
          </a:xfrm>
          <a:custGeom>
            <a:avLst/>
            <a:gdLst/>
            <a:ahLst/>
            <a:cxnLst/>
            <a:rect l="l" t="t" r="r" b="b"/>
            <a:pathLst>
              <a:path w="2155126" h="4114800">
                <a:moveTo>
                  <a:pt x="0" y="0"/>
                </a:moveTo>
                <a:lnTo>
                  <a:pt x="2155126" y="0"/>
                </a:lnTo>
                <a:lnTo>
                  <a:pt x="21551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8"/>
          <p:cNvSpPr/>
          <p:nvPr/>
        </p:nvSpPr>
        <p:spPr>
          <a:xfrm rot="8774768">
            <a:off x="-632042" y="-14788"/>
            <a:ext cx="2155126" cy="4114800"/>
          </a:xfrm>
          <a:custGeom>
            <a:avLst/>
            <a:gdLst/>
            <a:ahLst/>
            <a:cxnLst/>
            <a:rect l="l" t="t" r="r" b="b"/>
            <a:pathLst>
              <a:path w="2155126" h="4114800">
                <a:moveTo>
                  <a:pt x="0" y="0"/>
                </a:moveTo>
                <a:lnTo>
                  <a:pt x="2155127" y="0"/>
                </a:lnTo>
                <a:lnTo>
                  <a:pt x="21551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5" name="Группа 14"/>
          <p:cNvGrpSpPr/>
          <p:nvPr/>
        </p:nvGrpSpPr>
        <p:grpSpPr>
          <a:xfrm rot="17715634">
            <a:off x="14091932" y="6633215"/>
            <a:ext cx="5401311" cy="4163663"/>
            <a:chOff x="13149927" y="5962054"/>
            <a:chExt cx="5401311" cy="4163663"/>
          </a:xfrm>
        </p:grpSpPr>
        <p:sp>
          <p:nvSpPr>
            <p:cNvPr id="13" name="Freeform 5"/>
            <p:cNvSpPr/>
            <p:nvPr/>
          </p:nvSpPr>
          <p:spPr>
            <a:xfrm rot="711374">
              <a:off x="13149927" y="59620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6" y="0"/>
                  </a:lnTo>
                  <a:lnTo>
                    <a:pt x="21551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4" name="Freeform 6"/>
            <p:cNvSpPr/>
            <p:nvPr/>
          </p:nvSpPr>
          <p:spPr>
            <a:xfrm rot="2983872">
              <a:off x="15416274" y="69907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7" y="0"/>
                  </a:lnTo>
                  <a:lnTo>
                    <a:pt x="215512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612632" y="280763"/>
            <a:ext cx="16976254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0" lvl="1" algn="just"/>
            <a:r>
              <a:rPr lang="ru-RU" sz="54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К какой группе животных относится данный представитель, согласно пищевой специализации?</a:t>
            </a:r>
            <a:endParaRPr lang="en-US" sz="5400" dirty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  <a:sym typeface="Childos Arabic" panose="0000050000000000000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60008" r="42386" b="16288"/>
          <a:stretch>
            <a:fillRect/>
          </a:stretch>
        </p:blipFill>
        <p:spPr>
          <a:xfrm>
            <a:off x="4453518" y="3329933"/>
            <a:ext cx="9294481" cy="59484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1811001" y="3466196"/>
            <a:ext cx="4676792" cy="89410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Растительноядные</a:t>
            </a:r>
            <a:endParaRPr lang="ru-RU" sz="3200" dirty="0">
              <a:solidFill>
                <a:schemeClr val="tx1"/>
              </a:solidFill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522" y="-53085"/>
            <a:ext cx="18298521" cy="10412476"/>
          </a:xfrm>
          <a:prstGeom prst="rect">
            <a:avLst/>
          </a:prstGeom>
          <a:solidFill>
            <a:srgbClr val="FDE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DE7A4"/>
              </a:solidFill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09930" y="8197407"/>
            <a:ext cx="2017633" cy="2161984"/>
          </a:xfrm>
          <a:custGeom>
            <a:avLst/>
            <a:gdLst/>
            <a:ahLst/>
            <a:cxnLst/>
            <a:rect l="l" t="t" r="r" b="b"/>
            <a:pathLst>
              <a:path w="2017633" h="2161984">
                <a:moveTo>
                  <a:pt x="0" y="0"/>
                </a:moveTo>
                <a:lnTo>
                  <a:pt x="2017633" y="0"/>
                </a:lnTo>
                <a:lnTo>
                  <a:pt x="2017633" y="2161984"/>
                </a:lnTo>
                <a:lnTo>
                  <a:pt x="0" y="21619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867193">
            <a:off x="608815" y="5388921"/>
            <a:ext cx="1121295" cy="937683"/>
          </a:xfrm>
          <a:custGeom>
            <a:avLst/>
            <a:gdLst/>
            <a:ahLst/>
            <a:cxnLst/>
            <a:rect l="l" t="t" r="r" b="b"/>
            <a:pathLst>
              <a:path w="1121295" h="937683">
                <a:moveTo>
                  <a:pt x="0" y="0"/>
                </a:moveTo>
                <a:lnTo>
                  <a:pt x="1121294" y="0"/>
                </a:lnTo>
                <a:lnTo>
                  <a:pt x="1121294" y="937682"/>
                </a:lnTo>
                <a:lnTo>
                  <a:pt x="0" y="93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70718" y="634441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7"/>
          <p:cNvSpPr/>
          <p:nvPr/>
        </p:nvSpPr>
        <p:spPr>
          <a:xfrm rot="6194592">
            <a:off x="456284" y="-1422959"/>
            <a:ext cx="2155126" cy="4114800"/>
          </a:xfrm>
          <a:custGeom>
            <a:avLst/>
            <a:gdLst/>
            <a:ahLst/>
            <a:cxnLst/>
            <a:rect l="l" t="t" r="r" b="b"/>
            <a:pathLst>
              <a:path w="2155126" h="4114800">
                <a:moveTo>
                  <a:pt x="0" y="0"/>
                </a:moveTo>
                <a:lnTo>
                  <a:pt x="2155126" y="0"/>
                </a:lnTo>
                <a:lnTo>
                  <a:pt x="21551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8"/>
          <p:cNvSpPr/>
          <p:nvPr/>
        </p:nvSpPr>
        <p:spPr>
          <a:xfrm rot="8774768">
            <a:off x="-632042" y="-14788"/>
            <a:ext cx="2155126" cy="4114800"/>
          </a:xfrm>
          <a:custGeom>
            <a:avLst/>
            <a:gdLst/>
            <a:ahLst/>
            <a:cxnLst/>
            <a:rect l="l" t="t" r="r" b="b"/>
            <a:pathLst>
              <a:path w="2155126" h="4114800">
                <a:moveTo>
                  <a:pt x="0" y="0"/>
                </a:moveTo>
                <a:lnTo>
                  <a:pt x="2155127" y="0"/>
                </a:lnTo>
                <a:lnTo>
                  <a:pt x="21551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5" name="Группа 14"/>
          <p:cNvGrpSpPr/>
          <p:nvPr/>
        </p:nvGrpSpPr>
        <p:grpSpPr>
          <a:xfrm rot="17715634">
            <a:off x="14091932" y="6633215"/>
            <a:ext cx="5401311" cy="4163663"/>
            <a:chOff x="13149927" y="5962054"/>
            <a:chExt cx="5401311" cy="4163663"/>
          </a:xfrm>
        </p:grpSpPr>
        <p:sp>
          <p:nvSpPr>
            <p:cNvPr id="13" name="Freeform 5"/>
            <p:cNvSpPr/>
            <p:nvPr/>
          </p:nvSpPr>
          <p:spPr>
            <a:xfrm rot="711374">
              <a:off x="13149927" y="59620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6" y="0"/>
                  </a:lnTo>
                  <a:lnTo>
                    <a:pt x="21551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4" name="Freeform 6"/>
            <p:cNvSpPr/>
            <p:nvPr/>
          </p:nvSpPr>
          <p:spPr>
            <a:xfrm rot="2983872">
              <a:off x="15416274" y="69907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7" y="0"/>
                  </a:lnTo>
                  <a:lnTo>
                    <a:pt x="215512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612632" y="280763"/>
            <a:ext cx="16976254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0" lvl="1" algn="just"/>
            <a:r>
              <a:rPr lang="ru-RU" sz="54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К какой группе животных относится данный представитель, согласно пищевой специализации?</a:t>
            </a:r>
            <a:endParaRPr lang="en-US" sz="5400" dirty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  <a:sym typeface="Childos Arabic" panose="0000050000000000000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5" t="39268" r="3620" b="24436"/>
          <a:stretch>
            <a:fillRect/>
          </a:stretch>
        </p:blipFill>
        <p:spPr>
          <a:xfrm rot="5400000">
            <a:off x="6084290" y="1749314"/>
            <a:ext cx="6032938" cy="8957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2332027" y="3466196"/>
            <a:ext cx="4155765" cy="89410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Плотоядные</a:t>
            </a:r>
            <a:endParaRPr lang="ru-RU" sz="3200" dirty="0">
              <a:solidFill>
                <a:schemeClr val="tx1"/>
              </a:solidFill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522" y="-53085"/>
            <a:ext cx="18298521" cy="10412476"/>
          </a:xfrm>
          <a:prstGeom prst="rect">
            <a:avLst/>
          </a:prstGeom>
          <a:solidFill>
            <a:srgbClr val="FDE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DE7A4"/>
              </a:solidFill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09930" y="8197407"/>
            <a:ext cx="2017633" cy="2161984"/>
          </a:xfrm>
          <a:custGeom>
            <a:avLst/>
            <a:gdLst/>
            <a:ahLst/>
            <a:cxnLst/>
            <a:rect l="l" t="t" r="r" b="b"/>
            <a:pathLst>
              <a:path w="2017633" h="2161984">
                <a:moveTo>
                  <a:pt x="0" y="0"/>
                </a:moveTo>
                <a:lnTo>
                  <a:pt x="2017633" y="0"/>
                </a:lnTo>
                <a:lnTo>
                  <a:pt x="2017633" y="2161984"/>
                </a:lnTo>
                <a:lnTo>
                  <a:pt x="0" y="21619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867193">
            <a:off x="608815" y="5388921"/>
            <a:ext cx="1121295" cy="937683"/>
          </a:xfrm>
          <a:custGeom>
            <a:avLst/>
            <a:gdLst/>
            <a:ahLst/>
            <a:cxnLst/>
            <a:rect l="l" t="t" r="r" b="b"/>
            <a:pathLst>
              <a:path w="1121295" h="937683">
                <a:moveTo>
                  <a:pt x="0" y="0"/>
                </a:moveTo>
                <a:lnTo>
                  <a:pt x="1121294" y="0"/>
                </a:lnTo>
                <a:lnTo>
                  <a:pt x="1121294" y="937682"/>
                </a:lnTo>
                <a:lnTo>
                  <a:pt x="0" y="93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70718" y="634441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Группа 14"/>
          <p:cNvGrpSpPr/>
          <p:nvPr/>
        </p:nvGrpSpPr>
        <p:grpSpPr>
          <a:xfrm rot="17715634">
            <a:off x="14091932" y="6633215"/>
            <a:ext cx="5401311" cy="4163663"/>
            <a:chOff x="13149927" y="5962054"/>
            <a:chExt cx="5401311" cy="4163663"/>
          </a:xfrm>
        </p:grpSpPr>
        <p:sp>
          <p:nvSpPr>
            <p:cNvPr id="13" name="Freeform 5"/>
            <p:cNvSpPr/>
            <p:nvPr/>
          </p:nvSpPr>
          <p:spPr>
            <a:xfrm rot="711374">
              <a:off x="13149927" y="59620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6" y="0"/>
                  </a:lnTo>
                  <a:lnTo>
                    <a:pt x="21551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4" name="Freeform 6"/>
            <p:cNvSpPr/>
            <p:nvPr/>
          </p:nvSpPr>
          <p:spPr>
            <a:xfrm rot="2983872">
              <a:off x="15416274" y="69907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7" y="0"/>
                  </a:lnTo>
                  <a:lnTo>
                    <a:pt x="215512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16" name="Прямоугольник 15"/>
          <p:cNvSpPr/>
          <p:nvPr/>
        </p:nvSpPr>
        <p:spPr>
          <a:xfrm>
            <a:off x="2609538" y="115551"/>
            <a:ext cx="1379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spc="300" dirty="0">
                <a:latin typeface="Comic Sans MS" panose="030F0702030302020204" pitchFamily="66" charset="0"/>
                <a:ea typeface="Childos Arabic" panose="00000500000000000000"/>
                <a:cs typeface="Childos Arabic" panose="00000500000000000000"/>
              </a:rPr>
              <a:t>Зубы </a:t>
            </a:r>
            <a:r>
              <a:rPr lang="ru-RU" sz="8000" b="1" spc="300" dirty="0" smtClean="0">
                <a:latin typeface="Comic Sans MS" panose="030F0702030302020204" pitchFamily="66" charset="0"/>
                <a:ea typeface="Childos Arabic" panose="00000500000000000000"/>
                <a:cs typeface="Childos Arabic" panose="00000500000000000000"/>
              </a:rPr>
              <a:t>млекопитающих</a:t>
            </a:r>
            <a:endParaRPr lang="ru-RU" spc="3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138738" y="3765796"/>
            <a:ext cx="83639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dirty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Резцы (</a:t>
            </a:r>
            <a:r>
              <a:rPr lang="ru-RU" sz="44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откусывают пищу)</a:t>
            </a:r>
            <a:endParaRPr lang="ru-RU" sz="4400" dirty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Клыки (схватывают и удерживают добычу)</a:t>
            </a:r>
            <a:endParaRPr lang="ru-RU" sz="4400" dirty="0" smtClean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Коренные (размельчают пищу)</a:t>
            </a:r>
            <a:endParaRPr lang="ru-RU" sz="4400" dirty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838200" y="1374482"/>
            <a:ext cx="9164944" cy="8199752"/>
            <a:chOff x="817256" y="1309527"/>
            <a:chExt cx="9557807" cy="852852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35" t="12222" r="9138" b="48518"/>
            <a:stretch>
              <a:fillRect/>
            </a:stretch>
          </p:blipFill>
          <p:spPr>
            <a:xfrm>
              <a:off x="817256" y="2509486"/>
              <a:ext cx="7322398" cy="678392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8" name="Прямая со стрелкой 17"/>
            <p:cNvCxnSpPr/>
            <p:nvPr/>
          </p:nvCxnSpPr>
          <p:spPr>
            <a:xfrm>
              <a:off x="5455790" y="1959437"/>
              <a:ext cx="411610" cy="249826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>
              <a:off x="6523274" y="2858430"/>
              <a:ext cx="1654792" cy="117979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H="1" flipV="1">
              <a:off x="5171199" y="5127508"/>
              <a:ext cx="2114041" cy="405459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7387463" y="2239344"/>
              <a:ext cx="25190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400" dirty="0" smtClean="0">
                  <a:latin typeface="Bookman Old Style" panose="02050604050505020204" pitchFamily="18" charset="0"/>
                  <a:ea typeface="Cambria Math" panose="02040503050406030204" pitchFamily="18" charset="0"/>
                  <a:cs typeface="Childos Arabic" panose="00000500000000000000"/>
                </a:rPr>
                <a:t>Резцы</a:t>
              </a:r>
              <a:endParaRPr lang="ru-RU" sz="4400" dirty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693850" y="1309527"/>
              <a:ext cx="25190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400" dirty="0" smtClean="0">
                  <a:latin typeface="Bookman Old Style" panose="02050604050505020204" pitchFamily="18" charset="0"/>
                  <a:ea typeface="Cambria Math" panose="02040503050406030204" pitchFamily="18" charset="0"/>
                  <a:cs typeface="Childos Arabic" panose="00000500000000000000"/>
                </a:rPr>
                <a:t>Клыки</a:t>
              </a:r>
              <a:endParaRPr lang="ru-RU" sz="4400" dirty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605357" y="9068611"/>
              <a:ext cx="476970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400" dirty="0" smtClean="0">
                  <a:latin typeface="Bookman Old Style" panose="02050604050505020204" pitchFamily="18" charset="0"/>
                  <a:ea typeface="Cambria Math" panose="02040503050406030204" pitchFamily="18" charset="0"/>
                  <a:cs typeface="Childos Arabic" panose="00000500000000000000"/>
                </a:rPr>
                <a:t>Коренные зубы</a:t>
              </a:r>
              <a:endParaRPr lang="ru-RU" sz="4400" dirty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-12383"/>
            <a:ext cx="18320933" cy="10412476"/>
          </a:xfrm>
          <a:prstGeom prst="rect">
            <a:avLst/>
          </a:prstGeom>
          <a:solidFill>
            <a:srgbClr val="FDE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DE7A4"/>
              </a:solidFill>
            </a:endParaRPr>
          </a:p>
        </p:txBody>
      </p:sp>
      <p:sp>
        <p:nvSpPr>
          <p:cNvPr id="5" name="Freeform 5"/>
          <p:cNvSpPr/>
          <p:nvPr/>
        </p:nvSpPr>
        <p:spPr>
          <a:xfrm rot="2867193">
            <a:off x="14507708" y="5942277"/>
            <a:ext cx="1121295" cy="937683"/>
          </a:xfrm>
          <a:custGeom>
            <a:avLst/>
            <a:gdLst/>
            <a:ahLst/>
            <a:cxnLst/>
            <a:rect l="l" t="t" r="r" b="b"/>
            <a:pathLst>
              <a:path w="1121295" h="937683">
                <a:moveTo>
                  <a:pt x="0" y="0"/>
                </a:moveTo>
                <a:lnTo>
                  <a:pt x="1121295" y="0"/>
                </a:lnTo>
                <a:lnTo>
                  <a:pt x="1121295" y="937682"/>
                </a:lnTo>
                <a:lnTo>
                  <a:pt x="0" y="93768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90544" y="8862779"/>
            <a:ext cx="1283261" cy="1175788"/>
          </a:xfrm>
          <a:custGeom>
            <a:avLst/>
            <a:gdLst/>
            <a:ahLst/>
            <a:cxnLst/>
            <a:rect l="l" t="t" r="r" b="b"/>
            <a:pathLst>
              <a:path w="1283261" h="1175788">
                <a:moveTo>
                  <a:pt x="0" y="0"/>
                </a:moveTo>
                <a:lnTo>
                  <a:pt x="1283262" y="0"/>
                </a:lnTo>
                <a:lnTo>
                  <a:pt x="1283262" y="1175789"/>
                </a:lnTo>
                <a:lnTo>
                  <a:pt x="0" y="1175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83150" y="8097045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3376610">
            <a:off x="-222099" y="4087985"/>
            <a:ext cx="1550371" cy="593017"/>
          </a:xfrm>
          <a:custGeom>
            <a:avLst/>
            <a:gdLst/>
            <a:ahLst/>
            <a:cxnLst/>
            <a:rect l="l" t="t" r="r" b="b"/>
            <a:pathLst>
              <a:path w="1550371" h="593017">
                <a:moveTo>
                  <a:pt x="0" y="0"/>
                </a:moveTo>
                <a:lnTo>
                  <a:pt x="1550371" y="0"/>
                </a:lnTo>
                <a:lnTo>
                  <a:pt x="1550371" y="593017"/>
                </a:lnTo>
                <a:lnTo>
                  <a:pt x="0" y="5930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0540285">
            <a:off x="11734042" y="9034877"/>
            <a:ext cx="1645913" cy="864104"/>
          </a:xfrm>
          <a:custGeom>
            <a:avLst/>
            <a:gdLst/>
            <a:ahLst/>
            <a:cxnLst/>
            <a:rect l="l" t="t" r="r" b="b"/>
            <a:pathLst>
              <a:path w="1645913" h="864104">
                <a:moveTo>
                  <a:pt x="0" y="0"/>
                </a:moveTo>
                <a:lnTo>
                  <a:pt x="1645912" y="0"/>
                </a:lnTo>
                <a:lnTo>
                  <a:pt x="1645912" y="864104"/>
                </a:lnTo>
                <a:lnTo>
                  <a:pt x="0" y="864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340484" y="77397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687800" y="3714878"/>
            <a:ext cx="1283261" cy="1175788"/>
          </a:xfrm>
          <a:custGeom>
            <a:avLst/>
            <a:gdLst/>
            <a:ahLst/>
            <a:cxnLst/>
            <a:rect l="l" t="t" r="r" b="b"/>
            <a:pathLst>
              <a:path w="1283261" h="1175788">
                <a:moveTo>
                  <a:pt x="0" y="0"/>
                </a:moveTo>
                <a:lnTo>
                  <a:pt x="1283261" y="0"/>
                </a:lnTo>
                <a:lnTo>
                  <a:pt x="1283261" y="1175789"/>
                </a:lnTo>
                <a:lnTo>
                  <a:pt x="0" y="1175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7"/>
          <p:cNvSpPr/>
          <p:nvPr/>
        </p:nvSpPr>
        <p:spPr>
          <a:xfrm rot="6194592">
            <a:off x="456284" y="-1422959"/>
            <a:ext cx="2155126" cy="4114800"/>
          </a:xfrm>
          <a:custGeom>
            <a:avLst/>
            <a:gdLst/>
            <a:ahLst/>
            <a:cxnLst/>
            <a:rect l="l" t="t" r="r" b="b"/>
            <a:pathLst>
              <a:path w="2155126" h="4114800">
                <a:moveTo>
                  <a:pt x="0" y="0"/>
                </a:moveTo>
                <a:lnTo>
                  <a:pt x="2155126" y="0"/>
                </a:lnTo>
                <a:lnTo>
                  <a:pt x="21551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9" name="Freeform 8"/>
          <p:cNvSpPr/>
          <p:nvPr/>
        </p:nvSpPr>
        <p:spPr>
          <a:xfrm rot="8774768">
            <a:off x="-632042" y="-14788"/>
            <a:ext cx="2155126" cy="4114800"/>
          </a:xfrm>
          <a:custGeom>
            <a:avLst/>
            <a:gdLst/>
            <a:ahLst/>
            <a:cxnLst/>
            <a:rect l="l" t="t" r="r" b="b"/>
            <a:pathLst>
              <a:path w="2155126" h="4114800">
                <a:moveTo>
                  <a:pt x="0" y="0"/>
                </a:moveTo>
                <a:lnTo>
                  <a:pt x="2155127" y="0"/>
                </a:lnTo>
                <a:lnTo>
                  <a:pt x="21551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0" name="Группа 19"/>
          <p:cNvGrpSpPr/>
          <p:nvPr/>
        </p:nvGrpSpPr>
        <p:grpSpPr>
          <a:xfrm rot="16952120">
            <a:off x="13898169" y="6610489"/>
            <a:ext cx="5401311" cy="4163663"/>
            <a:chOff x="13149927" y="5962054"/>
            <a:chExt cx="5401311" cy="4163663"/>
          </a:xfrm>
        </p:grpSpPr>
        <p:sp>
          <p:nvSpPr>
            <p:cNvPr id="21" name="Freeform 5"/>
            <p:cNvSpPr/>
            <p:nvPr/>
          </p:nvSpPr>
          <p:spPr>
            <a:xfrm rot="711374">
              <a:off x="13149927" y="59620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6" y="0"/>
                  </a:lnTo>
                  <a:lnTo>
                    <a:pt x="21551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22" name="Freeform 6"/>
            <p:cNvSpPr/>
            <p:nvPr/>
          </p:nvSpPr>
          <p:spPr>
            <a:xfrm rot="2983872">
              <a:off x="15416274" y="69907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7" y="0"/>
                  </a:lnTo>
                  <a:lnTo>
                    <a:pt x="215512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23" name="Прямоугольник 22"/>
          <p:cNvSpPr/>
          <p:nvPr/>
        </p:nvSpPr>
        <p:spPr>
          <a:xfrm>
            <a:off x="3119601" y="25417"/>
            <a:ext cx="1196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spc="300" dirty="0" smtClean="0">
                <a:latin typeface="Comic Sans MS" panose="030F0702030302020204" pitchFamily="66" charset="0"/>
                <a:ea typeface="Childos Arabic" panose="00000500000000000000"/>
                <a:cs typeface="Childos Arabic" panose="00000500000000000000"/>
                <a:sym typeface="Childos Arabic" panose="00000500000000000000"/>
              </a:rPr>
              <a:t>Зубы хищников и</a:t>
            </a:r>
            <a:endParaRPr lang="ru-RU" spc="3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79808" y="7497917"/>
            <a:ext cx="6553199" cy="138499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У</a:t>
            </a:r>
            <a:r>
              <a:rPr lang="ru-RU" sz="1100" dirty="0"/>
              <a:t> </a:t>
            </a:r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хищных животных сильно развиты клыки, с помощью которых они захватывают </a:t>
            </a:r>
            <a:r>
              <a:rPr lang="ru-RU" sz="2800" dirty="0" smtClean="0">
                <a:solidFill>
                  <a:schemeClr val="tx1"/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добычу</a:t>
            </a:r>
            <a:endParaRPr lang="ru-RU" sz="2800" dirty="0">
              <a:solidFill>
                <a:schemeClr val="tx1"/>
              </a:solidFill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5" t="5555" r="19971" b="58889"/>
          <a:stretch>
            <a:fillRect/>
          </a:stretch>
        </p:blipFill>
        <p:spPr>
          <a:xfrm>
            <a:off x="9880459" y="2571825"/>
            <a:ext cx="5353077" cy="4671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12244" r="7707" b="48496"/>
          <a:stretch>
            <a:fillRect/>
          </a:stretch>
        </p:blipFill>
        <p:spPr>
          <a:xfrm>
            <a:off x="2205018" y="2571825"/>
            <a:ext cx="5513702" cy="4671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Прямоугольник 33"/>
          <p:cNvSpPr/>
          <p:nvPr/>
        </p:nvSpPr>
        <p:spPr>
          <a:xfrm>
            <a:off x="2948839" y="915537"/>
            <a:ext cx="1196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spc="300" dirty="0" smtClean="0">
                <a:latin typeface="Comic Sans MS" panose="030F0702030302020204" pitchFamily="66" charset="0"/>
                <a:ea typeface="Childos Arabic" panose="00000500000000000000"/>
                <a:cs typeface="Childos Arabic" panose="00000500000000000000"/>
                <a:sym typeface="Childos Arabic" panose="00000500000000000000"/>
              </a:rPr>
              <a:t>грызунов</a:t>
            </a:r>
            <a:endParaRPr lang="ru-RU" spc="3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9220200" y="7497917"/>
            <a:ext cx="6553199" cy="138499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tx1"/>
              </a:solidFill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  <a:p>
            <a:pPr algn="ctr"/>
            <a:endParaRPr lang="ru-RU" sz="2800" dirty="0">
              <a:solidFill>
                <a:schemeClr val="tx1"/>
              </a:solidFill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  <a:p>
            <a:pPr algn="ctr"/>
            <a:endParaRPr lang="ru-RU" sz="2800" dirty="0">
              <a:solidFill>
                <a:schemeClr val="tx1"/>
              </a:solidFill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181551" y="7658100"/>
            <a:ext cx="6553199" cy="138499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У </a:t>
            </a:r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грызунов сильно развиты резцы и нет </a:t>
            </a:r>
            <a:r>
              <a:rPr lang="ru-RU" sz="2800" dirty="0" smtClean="0">
                <a:solidFill>
                  <a:schemeClr val="tx1"/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клыков</a:t>
            </a:r>
            <a:endParaRPr lang="ru-RU" sz="2800" dirty="0" smtClean="0">
              <a:solidFill>
                <a:schemeClr val="tx1"/>
              </a:solidFill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  <a:p>
            <a:pPr algn="ctr"/>
            <a:endParaRPr lang="ru-RU" sz="2800" dirty="0">
              <a:solidFill>
                <a:schemeClr val="tx1"/>
              </a:solidFill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2867193">
            <a:off x="14507708" y="5942277"/>
            <a:ext cx="1121295" cy="937683"/>
          </a:xfrm>
          <a:custGeom>
            <a:avLst/>
            <a:gdLst/>
            <a:ahLst/>
            <a:cxnLst/>
            <a:rect l="l" t="t" r="r" b="b"/>
            <a:pathLst>
              <a:path w="1121295" h="937683">
                <a:moveTo>
                  <a:pt x="0" y="0"/>
                </a:moveTo>
                <a:lnTo>
                  <a:pt x="1121295" y="0"/>
                </a:lnTo>
                <a:lnTo>
                  <a:pt x="1121295" y="937682"/>
                </a:lnTo>
                <a:lnTo>
                  <a:pt x="0" y="93768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90544" y="8862779"/>
            <a:ext cx="1283261" cy="1175788"/>
          </a:xfrm>
          <a:custGeom>
            <a:avLst/>
            <a:gdLst/>
            <a:ahLst/>
            <a:cxnLst/>
            <a:rect l="l" t="t" r="r" b="b"/>
            <a:pathLst>
              <a:path w="1283261" h="1175788">
                <a:moveTo>
                  <a:pt x="0" y="0"/>
                </a:moveTo>
                <a:lnTo>
                  <a:pt x="1283262" y="0"/>
                </a:lnTo>
                <a:lnTo>
                  <a:pt x="1283262" y="1175789"/>
                </a:lnTo>
                <a:lnTo>
                  <a:pt x="0" y="1175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83150" y="8097045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3376610">
            <a:off x="-222099" y="4087985"/>
            <a:ext cx="1550371" cy="593017"/>
          </a:xfrm>
          <a:custGeom>
            <a:avLst/>
            <a:gdLst/>
            <a:ahLst/>
            <a:cxnLst/>
            <a:rect l="l" t="t" r="r" b="b"/>
            <a:pathLst>
              <a:path w="1550371" h="593017">
                <a:moveTo>
                  <a:pt x="0" y="0"/>
                </a:moveTo>
                <a:lnTo>
                  <a:pt x="1550371" y="0"/>
                </a:lnTo>
                <a:lnTo>
                  <a:pt x="1550371" y="593017"/>
                </a:lnTo>
                <a:lnTo>
                  <a:pt x="0" y="5930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0540285">
            <a:off x="11734042" y="9034877"/>
            <a:ext cx="1645913" cy="864104"/>
          </a:xfrm>
          <a:custGeom>
            <a:avLst/>
            <a:gdLst/>
            <a:ahLst/>
            <a:cxnLst/>
            <a:rect l="l" t="t" r="r" b="b"/>
            <a:pathLst>
              <a:path w="1645913" h="864104">
                <a:moveTo>
                  <a:pt x="0" y="0"/>
                </a:moveTo>
                <a:lnTo>
                  <a:pt x="1645912" y="0"/>
                </a:lnTo>
                <a:lnTo>
                  <a:pt x="1645912" y="864104"/>
                </a:lnTo>
                <a:lnTo>
                  <a:pt x="0" y="864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421564" y="49825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767808" y="1402477"/>
            <a:ext cx="1283261" cy="1175788"/>
          </a:xfrm>
          <a:custGeom>
            <a:avLst/>
            <a:gdLst/>
            <a:ahLst/>
            <a:cxnLst/>
            <a:rect l="l" t="t" r="r" b="b"/>
            <a:pathLst>
              <a:path w="1283261" h="1175788">
                <a:moveTo>
                  <a:pt x="0" y="0"/>
                </a:moveTo>
                <a:lnTo>
                  <a:pt x="1283261" y="0"/>
                </a:lnTo>
                <a:lnTo>
                  <a:pt x="1283261" y="1175789"/>
                </a:lnTo>
                <a:lnTo>
                  <a:pt x="0" y="1175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Прямоугольник 22"/>
          <p:cNvSpPr/>
          <p:nvPr/>
        </p:nvSpPr>
        <p:spPr>
          <a:xfrm>
            <a:off x="1418846" y="316313"/>
            <a:ext cx="151165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spc="300" dirty="0" smtClean="0">
                <a:latin typeface="Comic Sans MS" panose="030F0702030302020204" pitchFamily="66" charset="0"/>
                <a:cs typeface="Childos Arabic" panose="00000500000000000000"/>
                <a:sym typeface="Childos Arabic" panose="00000500000000000000"/>
              </a:rPr>
              <a:t>Пищеварительная система</a:t>
            </a:r>
            <a:endParaRPr lang="ru-RU" spc="3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1430000" y="3553597"/>
            <a:ext cx="6349368" cy="5016758"/>
          </a:xfrm>
          <a:prstGeom prst="rect">
            <a:avLst/>
          </a:prstGeom>
          <a:ln w="38100">
            <a:solidFill>
              <a:srgbClr val="FFB52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Включает </a:t>
            </a:r>
            <a:r>
              <a:rPr lang="ru-RU" sz="32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рот</a:t>
            </a: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 с зубами, </a:t>
            </a:r>
            <a:r>
              <a:rPr lang="ru-RU" sz="32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глотку, пищевод, желудок</a:t>
            </a: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, кишечник и заканчивается </a:t>
            </a:r>
            <a:r>
              <a:rPr lang="ru-RU" sz="32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анальным отверстием</a:t>
            </a: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. У рыб имеется печень с желчным  пузырем, их соки помогают перевариванию пищи в кишечнике. Отсутствуют слюнные железы. </a:t>
            </a:r>
            <a:endParaRPr lang="ru-RU" sz="3200" dirty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6" y="2972855"/>
            <a:ext cx="10350798" cy="6477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752600" y="1381661"/>
            <a:ext cx="151165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spc="300" dirty="0" smtClean="0">
                <a:latin typeface="Comic Sans MS" panose="030F0702030302020204" pitchFamily="66" charset="0"/>
                <a:cs typeface="Childos Arabic" panose="00000500000000000000"/>
                <a:sym typeface="Childos Arabic" panose="00000500000000000000"/>
              </a:rPr>
              <a:t>рыб</a:t>
            </a:r>
            <a:endParaRPr lang="ru-RU" spc="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0521" y="-38100"/>
            <a:ext cx="18298521" cy="10412476"/>
          </a:xfrm>
          <a:prstGeom prst="rect">
            <a:avLst/>
          </a:prstGeom>
          <a:solidFill>
            <a:srgbClr val="FDE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DE7A4"/>
              </a:solidFill>
            </a:endParaRPr>
          </a:p>
        </p:txBody>
      </p:sp>
      <p:sp>
        <p:nvSpPr>
          <p:cNvPr id="5" name="Freeform 5"/>
          <p:cNvSpPr/>
          <p:nvPr/>
        </p:nvSpPr>
        <p:spPr>
          <a:xfrm rot="2867193">
            <a:off x="14507708" y="5942277"/>
            <a:ext cx="1121295" cy="937683"/>
          </a:xfrm>
          <a:custGeom>
            <a:avLst/>
            <a:gdLst/>
            <a:ahLst/>
            <a:cxnLst/>
            <a:rect l="l" t="t" r="r" b="b"/>
            <a:pathLst>
              <a:path w="1121295" h="937683">
                <a:moveTo>
                  <a:pt x="0" y="0"/>
                </a:moveTo>
                <a:lnTo>
                  <a:pt x="1121295" y="0"/>
                </a:lnTo>
                <a:lnTo>
                  <a:pt x="1121295" y="937682"/>
                </a:lnTo>
                <a:lnTo>
                  <a:pt x="0" y="93768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90544" y="8862779"/>
            <a:ext cx="1283261" cy="1175788"/>
          </a:xfrm>
          <a:custGeom>
            <a:avLst/>
            <a:gdLst/>
            <a:ahLst/>
            <a:cxnLst/>
            <a:rect l="l" t="t" r="r" b="b"/>
            <a:pathLst>
              <a:path w="1283261" h="1175788">
                <a:moveTo>
                  <a:pt x="0" y="0"/>
                </a:moveTo>
                <a:lnTo>
                  <a:pt x="1283262" y="0"/>
                </a:lnTo>
                <a:lnTo>
                  <a:pt x="1283262" y="1175789"/>
                </a:lnTo>
                <a:lnTo>
                  <a:pt x="0" y="1175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83150" y="8097045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3376610">
            <a:off x="-222099" y="4087985"/>
            <a:ext cx="1550371" cy="593017"/>
          </a:xfrm>
          <a:custGeom>
            <a:avLst/>
            <a:gdLst/>
            <a:ahLst/>
            <a:cxnLst/>
            <a:rect l="l" t="t" r="r" b="b"/>
            <a:pathLst>
              <a:path w="1550371" h="593017">
                <a:moveTo>
                  <a:pt x="0" y="0"/>
                </a:moveTo>
                <a:lnTo>
                  <a:pt x="1550371" y="0"/>
                </a:lnTo>
                <a:lnTo>
                  <a:pt x="1550371" y="593017"/>
                </a:lnTo>
                <a:lnTo>
                  <a:pt x="0" y="5930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0540285">
            <a:off x="11734042" y="9034877"/>
            <a:ext cx="1645913" cy="864104"/>
          </a:xfrm>
          <a:custGeom>
            <a:avLst/>
            <a:gdLst/>
            <a:ahLst/>
            <a:cxnLst/>
            <a:rect l="l" t="t" r="r" b="b"/>
            <a:pathLst>
              <a:path w="1645913" h="864104">
                <a:moveTo>
                  <a:pt x="0" y="0"/>
                </a:moveTo>
                <a:lnTo>
                  <a:pt x="1645912" y="0"/>
                </a:lnTo>
                <a:lnTo>
                  <a:pt x="1645912" y="864104"/>
                </a:lnTo>
                <a:lnTo>
                  <a:pt x="0" y="864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421564" y="49825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767808" y="1402477"/>
            <a:ext cx="1283261" cy="1175788"/>
          </a:xfrm>
          <a:custGeom>
            <a:avLst/>
            <a:gdLst/>
            <a:ahLst/>
            <a:cxnLst/>
            <a:rect l="l" t="t" r="r" b="b"/>
            <a:pathLst>
              <a:path w="1283261" h="1175788">
                <a:moveTo>
                  <a:pt x="0" y="0"/>
                </a:moveTo>
                <a:lnTo>
                  <a:pt x="1283261" y="0"/>
                </a:lnTo>
                <a:lnTo>
                  <a:pt x="1283261" y="1175789"/>
                </a:lnTo>
                <a:lnTo>
                  <a:pt x="0" y="1175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Прямоугольник 22"/>
          <p:cNvSpPr/>
          <p:nvPr/>
        </p:nvSpPr>
        <p:spPr>
          <a:xfrm>
            <a:off x="1342646" y="28010"/>
            <a:ext cx="151165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spc="300" dirty="0" smtClean="0">
                <a:latin typeface="Comic Sans MS" panose="030F0702030302020204" pitchFamily="66" charset="0"/>
                <a:cs typeface="Childos Arabic" panose="00000500000000000000"/>
                <a:sym typeface="Childos Arabic" panose="00000500000000000000"/>
              </a:rPr>
              <a:t>Пищеварительная система</a:t>
            </a:r>
            <a:endParaRPr lang="ru-RU" spc="3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76400" y="1142971"/>
            <a:ext cx="151165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spc="300" dirty="0" smtClean="0">
                <a:latin typeface="Comic Sans MS" panose="030F0702030302020204" pitchFamily="66" charset="0"/>
                <a:cs typeface="Childos Arabic" panose="00000500000000000000"/>
                <a:sym typeface="Childos Arabic" panose="00000500000000000000"/>
              </a:rPr>
              <a:t>земноводных</a:t>
            </a:r>
            <a:endParaRPr lang="ru-RU" spc="3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"/>
          <a:stretch>
            <a:fillRect/>
          </a:stretch>
        </p:blipFill>
        <p:spPr>
          <a:xfrm>
            <a:off x="3476333" y="2656000"/>
            <a:ext cx="11125038" cy="72255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553086" y="4094385"/>
            <a:ext cx="16864968" cy="3046988"/>
          </a:xfrm>
          <a:prstGeom prst="rect">
            <a:avLst/>
          </a:prstGeom>
          <a:ln w="38100">
            <a:solidFill>
              <a:srgbClr val="FFB52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Включает </a:t>
            </a:r>
            <a:r>
              <a:rPr lang="ru-RU" sz="32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ротовую полость </a:t>
            </a: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(открываются парные ноздри и протоки слюнных желез, есть зубы и язык – основной орган добычи пищи, прикреплен к передней части дна ротовой полости), </a:t>
            </a:r>
            <a:r>
              <a:rPr lang="ru-RU" sz="32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глотку</a:t>
            </a: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, короткий </a:t>
            </a:r>
            <a:r>
              <a:rPr lang="ru-RU" sz="32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пищевод</a:t>
            </a: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, </a:t>
            </a:r>
            <a:r>
              <a:rPr lang="ru-RU" sz="32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желудок</a:t>
            </a: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, </a:t>
            </a:r>
            <a:r>
              <a:rPr lang="ru-RU" sz="32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тонкий</a:t>
            </a: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 и </a:t>
            </a:r>
            <a:r>
              <a:rPr lang="ru-RU" sz="32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толстый кишечник</a:t>
            </a: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, хорошо обособленную прямую кишку, которая заканчивается </a:t>
            </a:r>
            <a:r>
              <a:rPr lang="ru-RU" sz="32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клоакой</a:t>
            </a: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. Есть двенадцатиперстная кишка, крупная печень и поджелудочная железа.</a:t>
            </a:r>
            <a:endParaRPr lang="ru-RU" sz="3200" dirty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183150" y="8097045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376610">
            <a:off x="206597" y="5483861"/>
            <a:ext cx="1550371" cy="593017"/>
          </a:xfrm>
          <a:custGeom>
            <a:avLst/>
            <a:gdLst/>
            <a:ahLst/>
            <a:cxnLst/>
            <a:rect l="l" t="t" r="r" b="b"/>
            <a:pathLst>
              <a:path w="1550371" h="593017">
                <a:moveTo>
                  <a:pt x="0" y="0"/>
                </a:moveTo>
                <a:lnTo>
                  <a:pt x="1550371" y="0"/>
                </a:lnTo>
                <a:lnTo>
                  <a:pt x="1550371" y="593017"/>
                </a:lnTo>
                <a:lnTo>
                  <a:pt x="0" y="5930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70477">
            <a:off x="12953241" y="3345713"/>
            <a:ext cx="1645913" cy="864104"/>
          </a:xfrm>
          <a:custGeom>
            <a:avLst/>
            <a:gdLst/>
            <a:ahLst/>
            <a:cxnLst/>
            <a:rect l="l" t="t" r="r" b="b"/>
            <a:pathLst>
              <a:path w="1645913" h="864104">
                <a:moveTo>
                  <a:pt x="0" y="0"/>
                </a:moveTo>
                <a:lnTo>
                  <a:pt x="1645912" y="0"/>
                </a:lnTo>
                <a:lnTo>
                  <a:pt x="1645912" y="864104"/>
                </a:lnTo>
                <a:lnTo>
                  <a:pt x="0" y="8641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308537" y="9095631"/>
            <a:ext cx="1283261" cy="1175788"/>
          </a:xfrm>
          <a:custGeom>
            <a:avLst/>
            <a:gdLst/>
            <a:ahLst/>
            <a:cxnLst/>
            <a:rect l="l" t="t" r="r" b="b"/>
            <a:pathLst>
              <a:path w="1283261" h="1175788">
                <a:moveTo>
                  <a:pt x="0" y="0"/>
                </a:moveTo>
                <a:lnTo>
                  <a:pt x="1283262" y="0"/>
                </a:lnTo>
                <a:lnTo>
                  <a:pt x="1283262" y="1175789"/>
                </a:lnTo>
                <a:lnTo>
                  <a:pt x="0" y="11757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84970" y="1022413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767808" y="1402477"/>
            <a:ext cx="1283261" cy="1175788"/>
          </a:xfrm>
          <a:custGeom>
            <a:avLst/>
            <a:gdLst/>
            <a:ahLst/>
            <a:cxnLst/>
            <a:rect l="l" t="t" r="r" b="b"/>
            <a:pathLst>
              <a:path w="1283261" h="1175788">
                <a:moveTo>
                  <a:pt x="0" y="0"/>
                </a:moveTo>
                <a:lnTo>
                  <a:pt x="1283261" y="0"/>
                </a:lnTo>
                <a:lnTo>
                  <a:pt x="1283261" y="1175789"/>
                </a:lnTo>
                <a:lnTo>
                  <a:pt x="0" y="11757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Группа 2"/>
          <p:cNvGrpSpPr/>
          <p:nvPr/>
        </p:nvGrpSpPr>
        <p:grpSpPr>
          <a:xfrm>
            <a:off x="3566631" y="1638300"/>
            <a:ext cx="11104652" cy="7874267"/>
            <a:chOff x="914400" y="1104900"/>
            <a:chExt cx="11811000" cy="7379077"/>
          </a:xfrm>
        </p:grpSpPr>
        <p:sp>
          <p:nvSpPr>
            <p:cNvPr id="26" name="Freeform 2"/>
            <p:cNvSpPr/>
            <p:nvPr/>
          </p:nvSpPr>
          <p:spPr>
            <a:xfrm>
              <a:off x="914400" y="1104900"/>
              <a:ext cx="11811000" cy="7379077"/>
            </a:xfrm>
            <a:custGeom>
              <a:avLst/>
              <a:gdLst/>
              <a:ahLst/>
              <a:cxnLst/>
              <a:rect l="l" t="t" r="r" b="b"/>
              <a:pathLst>
                <a:path w="8690914" h="6561640">
                  <a:moveTo>
                    <a:pt x="0" y="0"/>
                  </a:moveTo>
                  <a:lnTo>
                    <a:pt x="8690914" y="0"/>
                  </a:lnTo>
                  <a:lnTo>
                    <a:pt x="8690914" y="6561640"/>
                  </a:lnTo>
                  <a:lnTo>
                    <a:pt x="0" y="6561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Скругленный прямоугольник 26"/>
            <p:cNvSpPr/>
            <p:nvPr/>
          </p:nvSpPr>
          <p:spPr>
            <a:xfrm rot="422811">
              <a:off x="10003013" y="5246859"/>
              <a:ext cx="1676400" cy="2187322"/>
            </a:xfrm>
            <a:prstGeom prst="roundRect">
              <a:avLst/>
            </a:prstGeom>
            <a:solidFill>
              <a:srgbClr val="FFF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4941752" y="3770938"/>
            <a:ext cx="83544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chemeClr val="dk1"/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Клоака</a:t>
            </a:r>
            <a:r>
              <a:rPr lang="ru-RU" sz="4000" dirty="0">
                <a:solidFill>
                  <a:schemeClr val="dk1"/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 (от лат. </a:t>
            </a:r>
            <a:r>
              <a:rPr lang="ru-RU" sz="40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cloaca</a:t>
            </a:r>
            <a:r>
              <a:rPr lang="ru-RU" sz="4000" dirty="0">
                <a:solidFill>
                  <a:schemeClr val="dk1"/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 –</a:t>
            </a:r>
            <a:r>
              <a:rPr lang="ru-RU" sz="4000" dirty="0" smtClean="0">
                <a:solidFill>
                  <a:schemeClr val="dk1"/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«труба для стока нечистот») –</a:t>
            </a:r>
            <a:r>
              <a:rPr lang="ru-RU" sz="4000" dirty="0" smtClean="0">
                <a:solidFill>
                  <a:schemeClr val="dk1"/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 расширенная </a:t>
            </a:r>
            <a:r>
              <a:rPr lang="ru-RU" sz="4000" dirty="0">
                <a:solidFill>
                  <a:schemeClr val="dk1"/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часть задней кишки, куда </a:t>
            </a:r>
            <a:r>
              <a:rPr lang="ru-RU" sz="4000" dirty="0" smtClean="0">
                <a:solidFill>
                  <a:schemeClr val="dk1"/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впадают </a:t>
            </a:r>
            <a:r>
              <a:rPr lang="ru-RU" sz="4000" dirty="0">
                <a:solidFill>
                  <a:schemeClr val="dk1"/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протоки выделительной и половой систем. </a:t>
            </a:r>
            <a:endParaRPr lang="ru-RU" sz="4000" dirty="0">
              <a:solidFill>
                <a:schemeClr val="dk1"/>
              </a:solidFill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838200" y="228484"/>
            <a:ext cx="1905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spc="-150" dirty="0" smtClean="0">
                <a:latin typeface="Comic Sans MS" panose="030F0702030302020204" pitchFamily="66" charset="0"/>
                <a:cs typeface="Childos Arabic" panose="00000500000000000000"/>
                <a:sym typeface="Childos Arabic" panose="00000500000000000000"/>
              </a:rPr>
              <a:t>Биологический словарь</a:t>
            </a:r>
            <a:endParaRPr lang="ru-RU" spc="-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0521" y="-38100"/>
            <a:ext cx="18298521" cy="10412476"/>
          </a:xfrm>
          <a:prstGeom prst="rect">
            <a:avLst/>
          </a:prstGeom>
          <a:solidFill>
            <a:srgbClr val="FDE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DE7A4"/>
              </a:solidFill>
            </a:endParaRPr>
          </a:p>
        </p:txBody>
      </p:sp>
      <p:sp>
        <p:nvSpPr>
          <p:cNvPr id="5" name="Freeform 5"/>
          <p:cNvSpPr/>
          <p:nvPr/>
        </p:nvSpPr>
        <p:spPr>
          <a:xfrm rot="2867193">
            <a:off x="14507708" y="5942277"/>
            <a:ext cx="1121295" cy="937683"/>
          </a:xfrm>
          <a:custGeom>
            <a:avLst/>
            <a:gdLst/>
            <a:ahLst/>
            <a:cxnLst/>
            <a:rect l="l" t="t" r="r" b="b"/>
            <a:pathLst>
              <a:path w="1121295" h="937683">
                <a:moveTo>
                  <a:pt x="0" y="0"/>
                </a:moveTo>
                <a:lnTo>
                  <a:pt x="1121295" y="0"/>
                </a:lnTo>
                <a:lnTo>
                  <a:pt x="1121295" y="937682"/>
                </a:lnTo>
                <a:lnTo>
                  <a:pt x="0" y="93768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90544" y="8862779"/>
            <a:ext cx="1283261" cy="1175788"/>
          </a:xfrm>
          <a:custGeom>
            <a:avLst/>
            <a:gdLst/>
            <a:ahLst/>
            <a:cxnLst/>
            <a:rect l="l" t="t" r="r" b="b"/>
            <a:pathLst>
              <a:path w="1283261" h="1175788">
                <a:moveTo>
                  <a:pt x="0" y="0"/>
                </a:moveTo>
                <a:lnTo>
                  <a:pt x="1283262" y="0"/>
                </a:lnTo>
                <a:lnTo>
                  <a:pt x="1283262" y="1175789"/>
                </a:lnTo>
                <a:lnTo>
                  <a:pt x="0" y="1175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83150" y="8097045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3376610">
            <a:off x="-222099" y="4087985"/>
            <a:ext cx="1550371" cy="593017"/>
          </a:xfrm>
          <a:custGeom>
            <a:avLst/>
            <a:gdLst/>
            <a:ahLst/>
            <a:cxnLst/>
            <a:rect l="l" t="t" r="r" b="b"/>
            <a:pathLst>
              <a:path w="1550371" h="593017">
                <a:moveTo>
                  <a:pt x="0" y="0"/>
                </a:moveTo>
                <a:lnTo>
                  <a:pt x="1550371" y="0"/>
                </a:lnTo>
                <a:lnTo>
                  <a:pt x="1550371" y="593017"/>
                </a:lnTo>
                <a:lnTo>
                  <a:pt x="0" y="5930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0540285">
            <a:off x="11734042" y="9034877"/>
            <a:ext cx="1645913" cy="864104"/>
          </a:xfrm>
          <a:custGeom>
            <a:avLst/>
            <a:gdLst/>
            <a:ahLst/>
            <a:cxnLst/>
            <a:rect l="l" t="t" r="r" b="b"/>
            <a:pathLst>
              <a:path w="1645913" h="864104">
                <a:moveTo>
                  <a:pt x="0" y="0"/>
                </a:moveTo>
                <a:lnTo>
                  <a:pt x="1645912" y="0"/>
                </a:lnTo>
                <a:lnTo>
                  <a:pt x="1645912" y="864104"/>
                </a:lnTo>
                <a:lnTo>
                  <a:pt x="0" y="864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421564" y="49825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767808" y="1402477"/>
            <a:ext cx="1283261" cy="1175788"/>
          </a:xfrm>
          <a:custGeom>
            <a:avLst/>
            <a:gdLst/>
            <a:ahLst/>
            <a:cxnLst/>
            <a:rect l="l" t="t" r="r" b="b"/>
            <a:pathLst>
              <a:path w="1283261" h="1175788">
                <a:moveTo>
                  <a:pt x="0" y="0"/>
                </a:moveTo>
                <a:lnTo>
                  <a:pt x="1283261" y="0"/>
                </a:lnTo>
                <a:lnTo>
                  <a:pt x="1283261" y="1175789"/>
                </a:lnTo>
                <a:lnTo>
                  <a:pt x="0" y="1175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Прямоугольник 22"/>
          <p:cNvSpPr/>
          <p:nvPr/>
        </p:nvSpPr>
        <p:spPr>
          <a:xfrm>
            <a:off x="1342646" y="28010"/>
            <a:ext cx="151165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spc="300" dirty="0" smtClean="0">
                <a:latin typeface="Comic Sans MS" panose="030F0702030302020204" pitchFamily="66" charset="0"/>
                <a:cs typeface="Childos Arabic" panose="00000500000000000000"/>
                <a:sym typeface="Childos Arabic" panose="00000500000000000000"/>
              </a:rPr>
              <a:t>Пищеварительная система</a:t>
            </a:r>
            <a:endParaRPr lang="ru-RU" spc="3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76400" y="1142971"/>
            <a:ext cx="151165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spc="300" dirty="0" smtClean="0">
                <a:latin typeface="Comic Sans MS" panose="030F0702030302020204" pitchFamily="66" charset="0"/>
                <a:cs typeface="Childos Arabic" panose="00000500000000000000"/>
                <a:sym typeface="Childos Arabic" panose="00000500000000000000"/>
              </a:rPr>
              <a:t>пресмыкающихся</a:t>
            </a:r>
            <a:endParaRPr lang="ru-RU" spc="3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72" y="2744005"/>
            <a:ext cx="12599932" cy="6269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06255" y="4157516"/>
            <a:ext cx="16864968" cy="2554545"/>
          </a:xfrm>
          <a:prstGeom prst="rect">
            <a:avLst/>
          </a:prstGeom>
          <a:ln w="38100">
            <a:solidFill>
              <a:srgbClr val="FFB52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Включает </a:t>
            </a:r>
            <a:r>
              <a:rPr lang="ru-RU" sz="32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ротовую полость, глотку, пищевод, желудок, тонкий и толстый </a:t>
            </a: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(открывается в клоаку) </a:t>
            </a:r>
            <a:r>
              <a:rPr lang="ru-RU" sz="32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кишку</a:t>
            </a: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. На границе тонкого и толстого кишечника есть зачаток слепой кишки. Пищеварительные железы выделяют ферменты (переваривание пищи): слюнные железы (слюна), печень (желчь), поджелудочная железа (поджелудочный сок).</a:t>
            </a:r>
            <a:endParaRPr lang="ru-RU" sz="3200" dirty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0521" y="-38100"/>
            <a:ext cx="18298521" cy="10412476"/>
          </a:xfrm>
          <a:prstGeom prst="rect">
            <a:avLst/>
          </a:prstGeom>
          <a:solidFill>
            <a:srgbClr val="FDE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DE7A4"/>
              </a:solidFill>
            </a:endParaRPr>
          </a:p>
        </p:txBody>
      </p:sp>
      <p:sp>
        <p:nvSpPr>
          <p:cNvPr id="5" name="Freeform 5"/>
          <p:cNvSpPr/>
          <p:nvPr/>
        </p:nvSpPr>
        <p:spPr>
          <a:xfrm rot="2867193">
            <a:off x="14507708" y="5942277"/>
            <a:ext cx="1121295" cy="937683"/>
          </a:xfrm>
          <a:custGeom>
            <a:avLst/>
            <a:gdLst/>
            <a:ahLst/>
            <a:cxnLst/>
            <a:rect l="l" t="t" r="r" b="b"/>
            <a:pathLst>
              <a:path w="1121295" h="937683">
                <a:moveTo>
                  <a:pt x="0" y="0"/>
                </a:moveTo>
                <a:lnTo>
                  <a:pt x="1121295" y="0"/>
                </a:lnTo>
                <a:lnTo>
                  <a:pt x="1121295" y="937682"/>
                </a:lnTo>
                <a:lnTo>
                  <a:pt x="0" y="93768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90544" y="8862779"/>
            <a:ext cx="1283261" cy="1175788"/>
          </a:xfrm>
          <a:custGeom>
            <a:avLst/>
            <a:gdLst/>
            <a:ahLst/>
            <a:cxnLst/>
            <a:rect l="l" t="t" r="r" b="b"/>
            <a:pathLst>
              <a:path w="1283261" h="1175788">
                <a:moveTo>
                  <a:pt x="0" y="0"/>
                </a:moveTo>
                <a:lnTo>
                  <a:pt x="1283262" y="0"/>
                </a:lnTo>
                <a:lnTo>
                  <a:pt x="1283262" y="1175789"/>
                </a:lnTo>
                <a:lnTo>
                  <a:pt x="0" y="1175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83150" y="8097045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3376610">
            <a:off x="-222099" y="4087985"/>
            <a:ext cx="1550371" cy="593017"/>
          </a:xfrm>
          <a:custGeom>
            <a:avLst/>
            <a:gdLst/>
            <a:ahLst/>
            <a:cxnLst/>
            <a:rect l="l" t="t" r="r" b="b"/>
            <a:pathLst>
              <a:path w="1550371" h="593017">
                <a:moveTo>
                  <a:pt x="0" y="0"/>
                </a:moveTo>
                <a:lnTo>
                  <a:pt x="1550371" y="0"/>
                </a:lnTo>
                <a:lnTo>
                  <a:pt x="1550371" y="593017"/>
                </a:lnTo>
                <a:lnTo>
                  <a:pt x="0" y="5930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0540285">
            <a:off x="11734042" y="9034877"/>
            <a:ext cx="1645913" cy="864104"/>
          </a:xfrm>
          <a:custGeom>
            <a:avLst/>
            <a:gdLst/>
            <a:ahLst/>
            <a:cxnLst/>
            <a:rect l="l" t="t" r="r" b="b"/>
            <a:pathLst>
              <a:path w="1645913" h="864104">
                <a:moveTo>
                  <a:pt x="0" y="0"/>
                </a:moveTo>
                <a:lnTo>
                  <a:pt x="1645912" y="0"/>
                </a:lnTo>
                <a:lnTo>
                  <a:pt x="1645912" y="864104"/>
                </a:lnTo>
                <a:lnTo>
                  <a:pt x="0" y="864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421564" y="49825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767808" y="1402477"/>
            <a:ext cx="1283261" cy="1175788"/>
          </a:xfrm>
          <a:custGeom>
            <a:avLst/>
            <a:gdLst/>
            <a:ahLst/>
            <a:cxnLst/>
            <a:rect l="l" t="t" r="r" b="b"/>
            <a:pathLst>
              <a:path w="1283261" h="1175788">
                <a:moveTo>
                  <a:pt x="0" y="0"/>
                </a:moveTo>
                <a:lnTo>
                  <a:pt x="1283261" y="0"/>
                </a:lnTo>
                <a:lnTo>
                  <a:pt x="1283261" y="1175789"/>
                </a:lnTo>
                <a:lnTo>
                  <a:pt x="0" y="1175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Прямоугольник 22"/>
          <p:cNvSpPr/>
          <p:nvPr/>
        </p:nvSpPr>
        <p:spPr>
          <a:xfrm>
            <a:off x="1342646" y="28010"/>
            <a:ext cx="151165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spc="300" dirty="0" smtClean="0">
                <a:latin typeface="Comic Sans MS" panose="030F0702030302020204" pitchFamily="66" charset="0"/>
                <a:cs typeface="Childos Arabic" panose="00000500000000000000"/>
                <a:sym typeface="Childos Arabic" panose="00000500000000000000"/>
              </a:rPr>
              <a:t>Пищеварительная система</a:t>
            </a:r>
            <a:endParaRPr lang="ru-RU" spc="3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00200" y="1142971"/>
            <a:ext cx="151165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spc="300" dirty="0" smtClean="0">
                <a:latin typeface="Comic Sans MS" panose="030F0702030302020204" pitchFamily="66" charset="0"/>
                <a:cs typeface="Childos Arabic" panose="00000500000000000000"/>
                <a:sym typeface="Childos Arabic" panose="00000500000000000000"/>
              </a:rPr>
              <a:t>птиц</a:t>
            </a:r>
            <a:endParaRPr lang="ru-RU" spc="3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77" y="2722969"/>
            <a:ext cx="11049000" cy="72330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706255" y="2876618"/>
            <a:ext cx="16864968" cy="5016758"/>
          </a:xfrm>
          <a:prstGeom prst="rect">
            <a:avLst/>
          </a:prstGeom>
          <a:ln w="38100">
            <a:solidFill>
              <a:srgbClr val="FFB52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Рот</a:t>
            </a: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 (зубов нет, для добывания пищи и её захвата служит клюв). Пища смачивается слюной. </a:t>
            </a:r>
            <a:endParaRPr lang="ru-RU" sz="3200" dirty="0" smtClean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Пищевод</a:t>
            </a: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 ( у некоторых птиц образует зоб).</a:t>
            </a:r>
            <a:endParaRPr lang="ru-RU" sz="3200" dirty="0" smtClean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Желудок</a:t>
            </a: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 (состоит из двух отделов: железистого и мускульного, или мышечного).</a:t>
            </a:r>
            <a:endParaRPr lang="ru-RU" sz="3200" dirty="0" smtClean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Тонкий кишечник </a:t>
            </a: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(в передний отдел открываются протоки поджелудочной железы, желчного пузыря и печени).</a:t>
            </a:r>
            <a:endParaRPr lang="ru-RU" sz="3200" dirty="0" smtClean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Укороченный </a:t>
            </a:r>
            <a:r>
              <a:rPr lang="ru-RU" sz="32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толстый кишечник </a:t>
            </a: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(нет разделения на толстую и прямую кишку).</a:t>
            </a:r>
            <a:endParaRPr lang="ru-RU" sz="3200" dirty="0" smtClean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Непереваренные остатки пищи выводятся через </a:t>
            </a:r>
            <a:r>
              <a:rPr lang="ru-RU" sz="32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клоаку</a:t>
            </a: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.</a:t>
            </a:r>
            <a:endParaRPr lang="ru-RU" sz="3200" dirty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0521" y="-38100"/>
            <a:ext cx="18298521" cy="10412476"/>
          </a:xfrm>
          <a:prstGeom prst="rect">
            <a:avLst/>
          </a:prstGeom>
          <a:solidFill>
            <a:srgbClr val="FDE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DE7A4"/>
              </a:solidFill>
            </a:endParaRPr>
          </a:p>
        </p:txBody>
      </p:sp>
      <p:sp>
        <p:nvSpPr>
          <p:cNvPr id="5" name="Freeform 5"/>
          <p:cNvSpPr/>
          <p:nvPr/>
        </p:nvSpPr>
        <p:spPr>
          <a:xfrm rot="2867193">
            <a:off x="14507708" y="5942277"/>
            <a:ext cx="1121295" cy="937683"/>
          </a:xfrm>
          <a:custGeom>
            <a:avLst/>
            <a:gdLst/>
            <a:ahLst/>
            <a:cxnLst/>
            <a:rect l="l" t="t" r="r" b="b"/>
            <a:pathLst>
              <a:path w="1121295" h="937683">
                <a:moveTo>
                  <a:pt x="0" y="0"/>
                </a:moveTo>
                <a:lnTo>
                  <a:pt x="1121295" y="0"/>
                </a:lnTo>
                <a:lnTo>
                  <a:pt x="1121295" y="937682"/>
                </a:lnTo>
                <a:lnTo>
                  <a:pt x="0" y="93768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90544" y="8862779"/>
            <a:ext cx="1283261" cy="1175788"/>
          </a:xfrm>
          <a:custGeom>
            <a:avLst/>
            <a:gdLst/>
            <a:ahLst/>
            <a:cxnLst/>
            <a:rect l="l" t="t" r="r" b="b"/>
            <a:pathLst>
              <a:path w="1283261" h="1175788">
                <a:moveTo>
                  <a:pt x="0" y="0"/>
                </a:moveTo>
                <a:lnTo>
                  <a:pt x="1283262" y="0"/>
                </a:lnTo>
                <a:lnTo>
                  <a:pt x="1283262" y="1175789"/>
                </a:lnTo>
                <a:lnTo>
                  <a:pt x="0" y="1175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83150" y="8097045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3376610">
            <a:off x="-222099" y="4087985"/>
            <a:ext cx="1550371" cy="593017"/>
          </a:xfrm>
          <a:custGeom>
            <a:avLst/>
            <a:gdLst/>
            <a:ahLst/>
            <a:cxnLst/>
            <a:rect l="l" t="t" r="r" b="b"/>
            <a:pathLst>
              <a:path w="1550371" h="593017">
                <a:moveTo>
                  <a:pt x="0" y="0"/>
                </a:moveTo>
                <a:lnTo>
                  <a:pt x="1550371" y="0"/>
                </a:lnTo>
                <a:lnTo>
                  <a:pt x="1550371" y="593017"/>
                </a:lnTo>
                <a:lnTo>
                  <a:pt x="0" y="5930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0540285">
            <a:off x="11734042" y="9034877"/>
            <a:ext cx="1645913" cy="864104"/>
          </a:xfrm>
          <a:custGeom>
            <a:avLst/>
            <a:gdLst/>
            <a:ahLst/>
            <a:cxnLst/>
            <a:rect l="l" t="t" r="r" b="b"/>
            <a:pathLst>
              <a:path w="1645913" h="864104">
                <a:moveTo>
                  <a:pt x="0" y="0"/>
                </a:moveTo>
                <a:lnTo>
                  <a:pt x="1645912" y="0"/>
                </a:lnTo>
                <a:lnTo>
                  <a:pt x="1645912" y="864104"/>
                </a:lnTo>
                <a:lnTo>
                  <a:pt x="0" y="864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421564" y="49825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767808" y="1402477"/>
            <a:ext cx="1283261" cy="1175788"/>
          </a:xfrm>
          <a:custGeom>
            <a:avLst/>
            <a:gdLst/>
            <a:ahLst/>
            <a:cxnLst/>
            <a:rect l="l" t="t" r="r" b="b"/>
            <a:pathLst>
              <a:path w="1283261" h="1175788">
                <a:moveTo>
                  <a:pt x="0" y="0"/>
                </a:moveTo>
                <a:lnTo>
                  <a:pt x="1283261" y="0"/>
                </a:lnTo>
                <a:lnTo>
                  <a:pt x="1283261" y="1175789"/>
                </a:lnTo>
                <a:lnTo>
                  <a:pt x="0" y="1175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Прямоугольник 22"/>
          <p:cNvSpPr/>
          <p:nvPr/>
        </p:nvSpPr>
        <p:spPr>
          <a:xfrm>
            <a:off x="1342646" y="28010"/>
            <a:ext cx="151165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spc="300" dirty="0" smtClean="0">
                <a:latin typeface="Comic Sans MS" panose="030F0702030302020204" pitchFamily="66" charset="0"/>
                <a:cs typeface="Childos Arabic" panose="00000500000000000000"/>
                <a:sym typeface="Childos Arabic" panose="00000500000000000000"/>
              </a:rPr>
              <a:t>Пищеварительная система</a:t>
            </a:r>
            <a:endParaRPr lang="ru-RU" spc="3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76400" y="1142971"/>
            <a:ext cx="151165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spc="300" dirty="0" smtClean="0">
                <a:latin typeface="Comic Sans MS" panose="030F0702030302020204" pitchFamily="66" charset="0"/>
                <a:cs typeface="Childos Arabic" panose="00000500000000000000"/>
                <a:sym typeface="Childos Arabic" panose="00000500000000000000"/>
              </a:rPr>
              <a:t>млекопитающих</a:t>
            </a:r>
            <a:endParaRPr lang="ru-RU" spc="3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10237"/>
            <a:ext cx="7535617" cy="7503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802193" y="3442654"/>
            <a:ext cx="16864968" cy="3539430"/>
          </a:xfrm>
          <a:prstGeom prst="rect">
            <a:avLst/>
          </a:prstGeom>
          <a:ln w="38100">
            <a:solidFill>
              <a:srgbClr val="FFB52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Ротовая полость</a:t>
            </a: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 (измельчение пищи зубами и смачивание слюной). </a:t>
            </a:r>
            <a:endParaRPr lang="ru-RU" sz="3200" dirty="0" smtClean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Пищевод</a:t>
            </a: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 однокамерный (исключение – жвачные).</a:t>
            </a:r>
            <a:endParaRPr lang="ru-RU" sz="3200" dirty="0" smtClean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Желудок</a:t>
            </a: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.</a:t>
            </a:r>
            <a:endParaRPr lang="ru-RU" sz="3200" dirty="0" smtClean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Тонкий кишечник </a:t>
            </a: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(всасывание питательных веществ).</a:t>
            </a:r>
            <a:endParaRPr lang="ru-RU" sz="3200" dirty="0" smtClean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1" dirty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Т</a:t>
            </a:r>
            <a:r>
              <a:rPr lang="ru-RU" sz="32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олстый кишечник </a:t>
            </a: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(всасывание воды и образование оформленного кала).</a:t>
            </a:r>
            <a:endParaRPr lang="ru-RU" sz="3200" dirty="0" smtClean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Анальное отверстие.</a:t>
            </a:r>
            <a:endParaRPr lang="ru-RU" sz="3200" b="1" dirty="0" smtClean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Пищеварительные железы – поджелудочная, слюнные и печень</a:t>
            </a:r>
            <a:r>
              <a:rPr lang="ru-RU" sz="32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.</a:t>
            </a:r>
            <a:endParaRPr lang="ru-RU" sz="3200" b="1" dirty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040680">
            <a:off x="15487033" y="909826"/>
            <a:ext cx="7170981" cy="5476837"/>
          </a:xfrm>
          <a:custGeom>
            <a:avLst/>
            <a:gdLst/>
            <a:ahLst/>
            <a:cxnLst/>
            <a:rect l="l" t="t" r="r" b="b"/>
            <a:pathLst>
              <a:path w="7170981" h="5476837">
                <a:moveTo>
                  <a:pt x="0" y="0"/>
                </a:moveTo>
                <a:lnTo>
                  <a:pt x="7170981" y="0"/>
                </a:lnTo>
                <a:lnTo>
                  <a:pt x="7170981" y="5476837"/>
                </a:lnTo>
                <a:lnTo>
                  <a:pt x="0" y="547683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83124" y="2981516"/>
            <a:ext cx="2017633" cy="2161984"/>
          </a:xfrm>
          <a:custGeom>
            <a:avLst/>
            <a:gdLst/>
            <a:ahLst/>
            <a:cxnLst/>
            <a:rect l="l" t="t" r="r" b="b"/>
            <a:pathLst>
              <a:path w="2017633" h="2161984">
                <a:moveTo>
                  <a:pt x="0" y="0"/>
                </a:moveTo>
                <a:lnTo>
                  <a:pt x="2017633" y="0"/>
                </a:lnTo>
                <a:lnTo>
                  <a:pt x="2017633" y="2161984"/>
                </a:lnTo>
                <a:lnTo>
                  <a:pt x="0" y="21619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995069">
            <a:off x="5254828" y="176386"/>
            <a:ext cx="1550371" cy="593017"/>
          </a:xfrm>
          <a:custGeom>
            <a:avLst/>
            <a:gdLst/>
            <a:ahLst/>
            <a:cxnLst/>
            <a:rect l="l" t="t" r="r" b="b"/>
            <a:pathLst>
              <a:path w="1550371" h="593017">
                <a:moveTo>
                  <a:pt x="0" y="0"/>
                </a:moveTo>
                <a:lnTo>
                  <a:pt x="1550370" y="0"/>
                </a:lnTo>
                <a:lnTo>
                  <a:pt x="1550370" y="593016"/>
                </a:lnTo>
                <a:lnTo>
                  <a:pt x="0" y="5930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2344400" y="8595498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6" y="0"/>
                </a:lnTo>
                <a:lnTo>
                  <a:pt x="2043736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386724">
            <a:off x="14644024" y="5973294"/>
            <a:ext cx="1121295" cy="937683"/>
          </a:xfrm>
          <a:custGeom>
            <a:avLst/>
            <a:gdLst/>
            <a:ahLst/>
            <a:cxnLst/>
            <a:rect l="l" t="t" r="r" b="b"/>
            <a:pathLst>
              <a:path w="1121295" h="937683">
                <a:moveTo>
                  <a:pt x="0" y="0"/>
                </a:moveTo>
                <a:lnTo>
                  <a:pt x="1121295" y="0"/>
                </a:lnTo>
                <a:lnTo>
                  <a:pt x="1121295" y="937682"/>
                </a:lnTo>
                <a:lnTo>
                  <a:pt x="0" y="9376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376610">
            <a:off x="2520487" y="3875221"/>
            <a:ext cx="1550371" cy="593017"/>
          </a:xfrm>
          <a:custGeom>
            <a:avLst/>
            <a:gdLst/>
            <a:ahLst/>
            <a:cxnLst/>
            <a:rect l="l" t="t" r="r" b="b"/>
            <a:pathLst>
              <a:path w="1550371" h="593017">
                <a:moveTo>
                  <a:pt x="0" y="0"/>
                </a:moveTo>
                <a:lnTo>
                  <a:pt x="1550370" y="0"/>
                </a:lnTo>
                <a:lnTo>
                  <a:pt x="1550370" y="593016"/>
                </a:lnTo>
                <a:lnTo>
                  <a:pt x="0" y="5930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12414" y="0"/>
            <a:ext cx="5667176" cy="3648245"/>
          </a:xfrm>
          <a:custGeom>
            <a:avLst/>
            <a:gdLst/>
            <a:ahLst/>
            <a:cxnLst/>
            <a:rect l="l" t="t" r="r" b="b"/>
            <a:pathLst>
              <a:path w="5667176" h="3648245">
                <a:moveTo>
                  <a:pt x="0" y="0"/>
                </a:moveTo>
                <a:lnTo>
                  <a:pt x="5667177" y="0"/>
                </a:lnTo>
                <a:lnTo>
                  <a:pt x="5667177" y="3648245"/>
                </a:lnTo>
                <a:lnTo>
                  <a:pt x="0" y="364824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867193">
            <a:off x="4116838" y="7322799"/>
            <a:ext cx="1121295" cy="937683"/>
          </a:xfrm>
          <a:custGeom>
            <a:avLst/>
            <a:gdLst/>
            <a:ahLst/>
            <a:cxnLst/>
            <a:rect l="l" t="t" r="r" b="b"/>
            <a:pathLst>
              <a:path w="1121295" h="937683">
                <a:moveTo>
                  <a:pt x="0" y="0"/>
                </a:moveTo>
                <a:lnTo>
                  <a:pt x="1121295" y="0"/>
                </a:lnTo>
                <a:lnTo>
                  <a:pt x="1121295" y="937683"/>
                </a:lnTo>
                <a:lnTo>
                  <a:pt x="0" y="9376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030013" y="9084934"/>
            <a:ext cx="1283261" cy="1175788"/>
          </a:xfrm>
          <a:custGeom>
            <a:avLst/>
            <a:gdLst/>
            <a:ahLst/>
            <a:cxnLst/>
            <a:rect l="l" t="t" r="r" b="b"/>
            <a:pathLst>
              <a:path w="1283261" h="1175788">
                <a:moveTo>
                  <a:pt x="0" y="0"/>
                </a:moveTo>
                <a:lnTo>
                  <a:pt x="1283262" y="0"/>
                </a:lnTo>
                <a:lnTo>
                  <a:pt x="1283262" y="1175788"/>
                </a:lnTo>
                <a:lnTo>
                  <a:pt x="0" y="11757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603546" y="977823"/>
            <a:ext cx="8452315" cy="2683610"/>
          </a:xfrm>
          <a:custGeom>
            <a:avLst/>
            <a:gdLst/>
            <a:ahLst/>
            <a:cxnLst/>
            <a:rect l="l" t="t" r="r" b="b"/>
            <a:pathLst>
              <a:path w="8452315" h="2683610">
                <a:moveTo>
                  <a:pt x="0" y="0"/>
                </a:moveTo>
                <a:lnTo>
                  <a:pt x="8452315" y="0"/>
                </a:lnTo>
                <a:lnTo>
                  <a:pt x="8452315" y="2683610"/>
                </a:lnTo>
                <a:lnTo>
                  <a:pt x="0" y="268361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 rot="-200019">
            <a:off x="5148958" y="1468256"/>
            <a:ext cx="7361489" cy="1650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70"/>
              </a:lnSpc>
            </a:pPr>
            <a:r>
              <a:rPr lang="ru-RU" sz="11300" b="1" dirty="0" smtClean="0">
                <a:latin typeface="Bahnschrift SemiLight" panose="020B0502040204020203" pitchFamily="34" charset="0"/>
                <a:ea typeface="Childos Arabic Bold" panose="00000800000000000000"/>
                <a:cs typeface="Childos Arabic Bold" panose="00000800000000000000"/>
                <a:sym typeface="Childos Arabic Bold" panose="00000800000000000000"/>
              </a:rPr>
              <a:t>Питание</a:t>
            </a:r>
            <a:endParaRPr lang="en-US" sz="11300" b="1" dirty="0">
              <a:latin typeface="Bahnschrift SemiLight" panose="020B0502040204020203" pitchFamily="34" charset="0"/>
              <a:ea typeface="Childos Arabic Bold" panose="00000800000000000000"/>
              <a:cs typeface="Childos Arabic Bold" panose="00000800000000000000"/>
              <a:sym typeface="Childos Arabic Bold" panose="00000800000000000000"/>
            </a:endParaRPr>
          </a:p>
        </p:txBody>
      </p:sp>
      <p:sp>
        <p:nvSpPr>
          <p:cNvPr id="17" name="Freeform 17"/>
          <p:cNvSpPr/>
          <p:nvPr/>
        </p:nvSpPr>
        <p:spPr>
          <a:xfrm rot="-326454" flipH="1">
            <a:off x="4715564" y="3566292"/>
            <a:ext cx="9451298" cy="2811861"/>
          </a:xfrm>
          <a:custGeom>
            <a:avLst/>
            <a:gdLst/>
            <a:ahLst/>
            <a:cxnLst/>
            <a:rect l="l" t="t" r="r" b="b"/>
            <a:pathLst>
              <a:path w="8452315" h="2683610">
                <a:moveTo>
                  <a:pt x="8452315" y="0"/>
                </a:moveTo>
                <a:lnTo>
                  <a:pt x="0" y="0"/>
                </a:lnTo>
                <a:lnTo>
                  <a:pt x="0" y="2683610"/>
                </a:lnTo>
                <a:lnTo>
                  <a:pt x="8452315" y="2683610"/>
                </a:lnTo>
                <a:lnTo>
                  <a:pt x="8452315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TextBox 18"/>
          <p:cNvSpPr txBox="1"/>
          <p:nvPr/>
        </p:nvSpPr>
        <p:spPr>
          <a:xfrm rot="21420043">
            <a:off x="3858535" y="4170460"/>
            <a:ext cx="11181348" cy="1606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570"/>
              </a:lnSpc>
            </a:pPr>
            <a:r>
              <a:rPr lang="ru-RU" sz="11300" b="1" dirty="0">
                <a:latin typeface="Bahnschrift SemiLight" panose="020B0502040204020203" pitchFamily="34" charset="0"/>
                <a:ea typeface="Childos Arabic Bold" panose="00000800000000000000"/>
                <a:cs typeface="Childos Arabic Bold" panose="00000800000000000000"/>
                <a:sym typeface="Childos Arabic Bold" panose="00000800000000000000"/>
              </a:rPr>
              <a:t>Пищеварение</a:t>
            </a:r>
            <a:endParaRPr lang="en-US" sz="11300" b="1" dirty="0">
              <a:latin typeface="Bahnschrift SemiLight" panose="020B0502040204020203" pitchFamily="34" charset="0"/>
              <a:ea typeface="Childos Arabic Bold" panose="00000800000000000000"/>
              <a:cs typeface="Childos Arabic Bold" panose="00000800000000000000"/>
              <a:sym typeface="Childos Arabic Bold" panose="00000800000000000000"/>
            </a:endParaRPr>
          </a:p>
        </p:txBody>
      </p:sp>
      <p:sp>
        <p:nvSpPr>
          <p:cNvPr id="19" name="TextBox 16"/>
          <p:cNvSpPr txBox="1"/>
          <p:nvPr/>
        </p:nvSpPr>
        <p:spPr>
          <a:xfrm rot="-200019">
            <a:off x="5409853" y="2774635"/>
            <a:ext cx="7361489" cy="1650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70"/>
              </a:lnSpc>
            </a:pPr>
            <a:r>
              <a:rPr lang="ru-RU" sz="11300" b="1" dirty="0">
                <a:latin typeface="Bahnschrift SemiLight" panose="020B0502040204020203" pitchFamily="34" charset="0"/>
                <a:ea typeface="Childos Arabic Bold" panose="00000800000000000000"/>
                <a:cs typeface="Childos Arabic Bold" panose="00000800000000000000"/>
                <a:sym typeface="Childos Arabic Bold" panose="00000800000000000000"/>
              </a:rPr>
              <a:t>и</a:t>
            </a:r>
            <a:endParaRPr lang="en-US" sz="11300" b="1" dirty="0">
              <a:latin typeface="Bahnschrift SemiLight" panose="020B0502040204020203" pitchFamily="34" charset="0"/>
              <a:ea typeface="Childos Arabic Bold" panose="00000800000000000000"/>
              <a:cs typeface="Childos Arabic Bold" panose="00000800000000000000"/>
              <a:sym typeface="Childos Arabic Bold" panose="00000800000000000000"/>
            </a:endParaRPr>
          </a:p>
        </p:txBody>
      </p:sp>
      <p:sp>
        <p:nvSpPr>
          <p:cNvPr id="20" name="TextBox 16"/>
          <p:cNvSpPr txBox="1"/>
          <p:nvPr/>
        </p:nvSpPr>
        <p:spPr>
          <a:xfrm rot="21417256">
            <a:off x="3001595" y="5938622"/>
            <a:ext cx="1338386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9600" b="1" dirty="0" smtClean="0">
                <a:latin typeface="Bahnschrift SemiLight" panose="020B0502040204020203" pitchFamily="34" charset="0"/>
                <a:ea typeface="Childos Arabic Bold" panose="00000800000000000000"/>
                <a:cs typeface="Childos Arabic Bold" panose="00000800000000000000"/>
                <a:sym typeface="Childos Arabic Bold" panose="00000800000000000000"/>
              </a:rPr>
              <a:t>у позвоночных</a:t>
            </a:r>
            <a:endParaRPr lang="en-US" sz="9600" b="1" dirty="0">
              <a:latin typeface="Bahnschrift SemiLight" panose="020B0502040204020203" pitchFamily="34" charset="0"/>
              <a:ea typeface="Childos Arabic Bold" panose="00000800000000000000"/>
              <a:cs typeface="Childos Arabic Bold" panose="00000800000000000000"/>
              <a:sym typeface="Childos Arabic Bold" panose="00000800000000000000"/>
            </a:endParaRPr>
          </a:p>
        </p:txBody>
      </p:sp>
      <p:sp>
        <p:nvSpPr>
          <p:cNvPr id="21" name="Freeform 7"/>
          <p:cNvSpPr/>
          <p:nvPr/>
        </p:nvSpPr>
        <p:spPr>
          <a:xfrm rot="6194592">
            <a:off x="456284" y="-1422959"/>
            <a:ext cx="2155126" cy="4114800"/>
          </a:xfrm>
          <a:custGeom>
            <a:avLst/>
            <a:gdLst/>
            <a:ahLst/>
            <a:cxnLst/>
            <a:rect l="l" t="t" r="r" b="b"/>
            <a:pathLst>
              <a:path w="2155126" h="4114800">
                <a:moveTo>
                  <a:pt x="0" y="0"/>
                </a:moveTo>
                <a:lnTo>
                  <a:pt x="2155126" y="0"/>
                </a:lnTo>
                <a:lnTo>
                  <a:pt x="21551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2" name="Freeform 8"/>
          <p:cNvSpPr/>
          <p:nvPr/>
        </p:nvSpPr>
        <p:spPr>
          <a:xfrm rot="8774768">
            <a:off x="-632042" y="-14788"/>
            <a:ext cx="2155126" cy="4114800"/>
          </a:xfrm>
          <a:custGeom>
            <a:avLst/>
            <a:gdLst/>
            <a:ahLst/>
            <a:cxnLst/>
            <a:rect l="l" t="t" r="r" b="b"/>
            <a:pathLst>
              <a:path w="2155126" h="4114800">
                <a:moveTo>
                  <a:pt x="0" y="0"/>
                </a:moveTo>
                <a:lnTo>
                  <a:pt x="2155127" y="0"/>
                </a:lnTo>
                <a:lnTo>
                  <a:pt x="21551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3" name="Группа 22"/>
          <p:cNvGrpSpPr/>
          <p:nvPr/>
        </p:nvGrpSpPr>
        <p:grpSpPr>
          <a:xfrm rot="17715634">
            <a:off x="13961978" y="6234743"/>
            <a:ext cx="5401311" cy="4163663"/>
            <a:chOff x="13149927" y="5962054"/>
            <a:chExt cx="5401311" cy="4163663"/>
          </a:xfrm>
        </p:grpSpPr>
        <p:sp>
          <p:nvSpPr>
            <p:cNvPr id="24" name="Freeform 5"/>
            <p:cNvSpPr/>
            <p:nvPr/>
          </p:nvSpPr>
          <p:spPr>
            <a:xfrm rot="711374">
              <a:off x="13149927" y="59620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6" y="0"/>
                  </a:lnTo>
                  <a:lnTo>
                    <a:pt x="21551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25" name="Freeform 6"/>
            <p:cNvSpPr/>
            <p:nvPr/>
          </p:nvSpPr>
          <p:spPr>
            <a:xfrm rot="2983872">
              <a:off x="15416274" y="69907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7" y="0"/>
                  </a:lnTo>
                  <a:lnTo>
                    <a:pt x="215512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27" name="TextBox 16"/>
          <p:cNvSpPr txBox="1"/>
          <p:nvPr/>
        </p:nvSpPr>
        <p:spPr>
          <a:xfrm rot="21432769">
            <a:off x="3457671" y="6923041"/>
            <a:ext cx="1338386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9600" b="1" dirty="0" smtClean="0">
                <a:latin typeface="Bahnschrift SemiLight" panose="020B0502040204020203" pitchFamily="34" charset="0"/>
                <a:ea typeface="Childos Arabic Bold" panose="00000800000000000000"/>
                <a:cs typeface="Childos Arabic Bold" panose="00000800000000000000"/>
                <a:sym typeface="Childos Arabic Bold" panose="00000800000000000000"/>
              </a:rPr>
              <a:t>животных</a:t>
            </a:r>
            <a:endParaRPr lang="en-US" sz="9600" b="1" dirty="0">
              <a:latin typeface="Bahnschrift SemiLight" panose="020B0502040204020203" pitchFamily="34" charset="0"/>
              <a:ea typeface="Childos Arabic Bold" panose="00000800000000000000"/>
              <a:cs typeface="Childos Arabic Bold" panose="00000800000000000000"/>
              <a:sym typeface="Childos Arabic Bold" panose="0000080000000000000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-585524" y="7532856"/>
            <a:ext cx="5346602" cy="5495452"/>
          </a:xfrm>
          <a:prstGeom prst="ellipse">
            <a:avLst/>
          </a:prstGeom>
          <a:solidFill>
            <a:srgbClr val="FFB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Freeform 4"/>
          <p:cNvSpPr/>
          <p:nvPr/>
        </p:nvSpPr>
        <p:spPr>
          <a:xfrm>
            <a:off x="-1378707" y="5398131"/>
            <a:ext cx="5509401" cy="4896480"/>
          </a:xfrm>
          <a:custGeom>
            <a:avLst/>
            <a:gdLst/>
            <a:ahLst/>
            <a:cxnLst/>
            <a:rect l="l" t="t" r="r" b="b"/>
            <a:pathLst>
              <a:path w="5509401" h="4896480">
                <a:moveTo>
                  <a:pt x="0" y="0"/>
                </a:moveTo>
                <a:lnTo>
                  <a:pt x="5509401" y="0"/>
                </a:lnTo>
                <a:lnTo>
                  <a:pt x="5509401" y="4896480"/>
                </a:lnTo>
                <a:lnTo>
                  <a:pt x="0" y="489648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0521" y="-38100"/>
            <a:ext cx="18298521" cy="10412476"/>
          </a:xfrm>
          <a:prstGeom prst="rect">
            <a:avLst/>
          </a:prstGeom>
          <a:solidFill>
            <a:srgbClr val="FDE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DE7A4"/>
              </a:solidFill>
            </a:endParaRPr>
          </a:p>
        </p:txBody>
      </p:sp>
      <p:sp>
        <p:nvSpPr>
          <p:cNvPr id="5" name="Freeform 5"/>
          <p:cNvSpPr/>
          <p:nvPr/>
        </p:nvSpPr>
        <p:spPr>
          <a:xfrm rot="2867193">
            <a:off x="14507708" y="5942277"/>
            <a:ext cx="1121295" cy="937683"/>
          </a:xfrm>
          <a:custGeom>
            <a:avLst/>
            <a:gdLst/>
            <a:ahLst/>
            <a:cxnLst/>
            <a:rect l="l" t="t" r="r" b="b"/>
            <a:pathLst>
              <a:path w="1121295" h="937683">
                <a:moveTo>
                  <a:pt x="0" y="0"/>
                </a:moveTo>
                <a:lnTo>
                  <a:pt x="1121295" y="0"/>
                </a:lnTo>
                <a:lnTo>
                  <a:pt x="1121295" y="937682"/>
                </a:lnTo>
                <a:lnTo>
                  <a:pt x="0" y="93768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90544" y="8862779"/>
            <a:ext cx="1283261" cy="1175788"/>
          </a:xfrm>
          <a:custGeom>
            <a:avLst/>
            <a:gdLst/>
            <a:ahLst/>
            <a:cxnLst/>
            <a:rect l="l" t="t" r="r" b="b"/>
            <a:pathLst>
              <a:path w="1283261" h="1175788">
                <a:moveTo>
                  <a:pt x="0" y="0"/>
                </a:moveTo>
                <a:lnTo>
                  <a:pt x="1283262" y="0"/>
                </a:lnTo>
                <a:lnTo>
                  <a:pt x="1283262" y="1175789"/>
                </a:lnTo>
                <a:lnTo>
                  <a:pt x="0" y="1175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83150" y="8097045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3376610">
            <a:off x="-222099" y="4087985"/>
            <a:ext cx="1550371" cy="593017"/>
          </a:xfrm>
          <a:custGeom>
            <a:avLst/>
            <a:gdLst/>
            <a:ahLst/>
            <a:cxnLst/>
            <a:rect l="l" t="t" r="r" b="b"/>
            <a:pathLst>
              <a:path w="1550371" h="593017">
                <a:moveTo>
                  <a:pt x="0" y="0"/>
                </a:moveTo>
                <a:lnTo>
                  <a:pt x="1550371" y="0"/>
                </a:lnTo>
                <a:lnTo>
                  <a:pt x="1550371" y="593017"/>
                </a:lnTo>
                <a:lnTo>
                  <a:pt x="0" y="5930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0540285">
            <a:off x="11734042" y="9034877"/>
            <a:ext cx="1645913" cy="864104"/>
          </a:xfrm>
          <a:custGeom>
            <a:avLst/>
            <a:gdLst/>
            <a:ahLst/>
            <a:cxnLst/>
            <a:rect l="l" t="t" r="r" b="b"/>
            <a:pathLst>
              <a:path w="1645913" h="864104">
                <a:moveTo>
                  <a:pt x="0" y="0"/>
                </a:moveTo>
                <a:lnTo>
                  <a:pt x="1645912" y="0"/>
                </a:lnTo>
                <a:lnTo>
                  <a:pt x="1645912" y="864104"/>
                </a:lnTo>
                <a:lnTo>
                  <a:pt x="0" y="864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421564" y="49825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767808" y="1402477"/>
            <a:ext cx="1283261" cy="1175788"/>
          </a:xfrm>
          <a:custGeom>
            <a:avLst/>
            <a:gdLst/>
            <a:ahLst/>
            <a:cxnLst/>
            <a:rect l="l" t="t" r="r" b="b"/>
            <a:pathLst>
              <a:path w="1283261" h="1175788">
                <a:moveTo>
                  <a:pt x="0" y="0"/>
                </a:moveTo>
                <a:lnTo>
                  <a:pt x="1283261" y="0"/>
                </a:lnTo>
                <a:lnTo>
                  <a:pt x="1283261" y="1175789"/>
                </a:lnTo>
                <a:lnTo>
                  <a:pt x="0" y="1175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Прямоугольник 22"/>
          <p:cNvSpPr/>
          <p:nvPr/>
        </p:nvSpPr>
        <p:spPr>
          <a:xfrm>
            <a:off x="1342646" y="28010"/>
            <a:ext cx="151165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spc="300" dirty="0" smtClean="0">
                <a:latin typeface="Comic Sans MS" panose="030F0702030302020204" pitchFamily="66" charset="0"/>
                <a:cs typeface="Childos Arabic" panose="00000500000000000000"/>
                <a:sym typeface="Childos Arabic" panose="00000500000000000000"/>
              </a:rPr>
              <a:t>Пищеварительная система</a:t>
            </a:r>
            <a:endParaRPr lang="ru-RU" spc="3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76400" y="1142971"/>
            <a:ext cx="151165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spc="300" dirty="0" smtClean="0">
                <a:latin typeface="Comic Sans MS" panose="030F0702030302020204" pitchFamily="66" charset="0"/>
                <a:cs typeface="Childos Arabic" panose="00000500000000000000"/>
                <a:sym typeface="Childos Arabic" panose="00000500000000000000"/>
              </a:rPr>
              <a:t>млекопитающих</a:t>
            </a:r>
            <a:endParaRPr lang="ru-RU" spc="3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22" y="2637976"/>
            <a:ext cx="7440109" cy="7270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802192" y="3982203"/>
            <a:ext cx="16864968" cy="2062103"/>
          </a:xfrm>
          <a:prstGeom prst="rect">
            <a:avLst/>
          </a:prstGeom>
          <a:ln w="38100">
            <a:solidFill>
              <a:srgbClr val="FFB52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Многокамерный желудок </a:t>
            </a:r>
            <a:r>
              <a:rPr lang="ru-RU" sz="3200" dirty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характерен для жвачных животных (коров, лосей, жирафов, овец). В таком желудке четыре камеры- рубец, сетка, книжка и сычуг. Рубец, сетка и книжка служат для сбраживания пищи (с помощью кишечных симбионтов). Собственно желудком является сычуг. </a:t>
            </a:r>
            <a:endParaRPr lang="ru-RU" sz="3200" dirty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57300"/>
            <a:ext cx="15591246" cy="542954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2801600" y="5483087"/>
            <a:ext cx="3733800" cy="1905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3</a:t>
            </a:r>
            <a:endParaRPr lang="ru-RU" sz="8800" dirty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66800" y="7353300"/>
            <a:ext cx="11582400" cy="1905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Клоака – это часть пищеварительной системы </a:t>
            </a:r>
            <a:endParaRPr lang="ru-RU" sz="5400" dirty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/>
          <p:nvPr/>
        </p:nvSpPr>
        <p:spPr>
          <a:xfrm>
            <a:off x="381000" y="876300"/>
            <a:ext cx="17602200" cy="8987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buAutoNum type="arabicPeriod"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Dekko" panose="020B0604020202020204"/>
                <a:cs typeface="Dekko" panose="020B0604020202020204"/>
              </a:rPr>
              <a:t>Каковы преимущества сквозной пищеварительной системы по сравнению со слепо замкнутой?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ea typeface="Dekko" panose="020B0604020202020204"/>
              <a:cs typeface="Dekko" panose="020B0604020202020204"/>
            </a:endParaRPr>
          </a:p>
          <a:p>
            <a:pPr marL="742950" indent="-742950" algn="just">
              <a:buAutoNum type="arabicPeriod"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Dekko" panose="020B0604020202020204"/>
                <a:cs typeface="Dekko" panose="020B0604020202020204"/>
              </a:rPr>
              <a:t>Чем отличается пищеварительная система земноводных от рыб?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ea typeface="Dekko" panose="020B0604020202020204"/>
              <a:cs typeface="Dekko" panose="020B0604020202020204"/>
            </a:endParaRPr>
          </a:p>
          <a:p>
            <a:pPr marL="742950" indent="-742950" algn="just">
              <a:buAutoNum type="arabicPeriod"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Dekko" panose="020B0604020202020204"/>
                <a:cs typeface="Dekko" panose="020B0604020202020204"/>
              </a:rPr>
              <a:t>Что такое ферменты?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ea typeface="Dekko" panose="020B0604020202020204"/>
              <a:cs typeface="Dekko" panose="020B0604020202020204"/>
            </a:endParaRPr>
          </a:p>
          <a:p>
            <a:pPr marL="742950" indent="-742950" algn="just">
              <a:buAutoNum type="arabicPeriod"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Dekko" panose="020B0604020202020204"/>
                <a:cs typeface="Dekko" panose="020B0604020202020204"/>
              </a:rPr>
              <a:t>Из каких отделов состоит пищеварительная система жвачных животных? 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ea typeface="Dekko" panose="020B0604020202020204"/>
              <a:cs typeface="Dekko" panose="020B0604020202020204"/>
            </a:endParaRPr>
          </a:p>
          <a:p>
            <a:pPr marL="742950" indent="-742950" algn="just">
              <a:buAutoNum type="arabicPeriod"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Dekko" panose="020B0604020202020204"/>
                <a:cs typeface="Dekko" panose="020B0604020202020204"/>
              </a:rPr>
              <a:t>Какова роль пищеварительных желез?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ea typeface="Dekko" panose="020B0604020202020204"/>
              <a:cs typeface="Dekko" panose="020B0604020202020204"/>
            </a:endParaRPr>
          </a:p>
          <a:p>
            <a:pPr marL="742950" indent="-742950" algn="just">
              <a:buAutoNum type="arabicPeriod"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Dekko" panose="020B0604020202020204"/>
                <a:cs typeface="Dekko" panose="020B0604020202020204"/>
              </a:rPr>
              <a:t>Существуют ли животные, у которых отсутствует пищеварительная система? Каким образом они получают и усваивают питательные вещества?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ea typeface="Dekko" panose="020B0604020202020204"/>
              <a:cs typeface="Dekko" panose="020B0604020202020204"/>
            </a:endParaRPr>
          </a:p>
          <a:p>
            <a:pPr marL="742950" indent="-742950" algn="just">
              <a:buAutoNum type="arabicPeriod"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Dekko" panose="020B0604020202020204"/>
                <a:cs typeface="Dekko" panose="020B0604020202020204"/>
              </a:rPr>
              <a:t>Чем отличается пищеварительная система пресмыкающихся от птиц?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ea typeface="Dekko" panose="020B0604020202020204"/>
              <a:cs typeface="Dekko" panose="020B0604020202020204"/>
            </a:endParaRPr>
          </a:p>
          <a:p>
            <a:pPr marL="742950" indent="-742950" algn="just">
              <a:buAutoNum type="arabicPeriod"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Dekko" panose="020B0604020202020204"/>
              </a:rPr>
              <a:t>Что такое клоака?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cs typeface="Dekko" panose="020B0604020202020204"/>
            </a:endParaRPr>
          </a:p>
          <a:p>
            <a:pPr marL="742950" indent="-742950" algn="just">
              <a:buAutoNum type="arabicPeriod"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Dekko" panose="020B0604020202020204"/>
              </a:rPr>
              <a:t>Зачем растительноядным животным длинная слепая кишка?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cs typeface="Dekko" panose="020B0604020202020204"/>
            </a:endParaRPr>
          </a:p>
          <a:p>
            <a:pPr marL="742950" indent="-742950" algn="just">
              <a:buAutoNum type="arabicPeriod"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Dekko" panose="020B0604020202020204"/>
              </a:rPr>
              <a:t>На какие группы подразделяются животные, согласно пищевой специализации?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cs typeface="Dekko" panose="020B0604020202020204"/>
            </a:endParaRPr>
          </a:p>
          <a:p>
            <a:pPr marL="742950" indent="-742950" algn="just">
              <a:buAutoNum type="arabicPeriod"/>
            </a:pPr>
            <a:endParaRPr lang="ru-RU" sz="4000" dirty="0" smtClean="0"/>
          </a:p>
          <a:p>
            <a:pPr marL="742950" indent="-742950" algn="just">
              <a:buFontTx/>
              <a:buAutoNum type="arabicPeriod"/>
            </a:pPr>
            <a:endParaRPr lang="ru-RU" sz="4000" dirty="0">
              <a:solidFill>
                <a:srgbClr val="002060"/>
              </a:solidFill>
              <a:latin typeface="Afield" panose="020B0604020202020204"/>
              <a:ea typeface="Afield" panose="020B0604020202020204"/>
              <a:cs typeface="Afield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309930" y="8197407"/>
            <a:ext cx="2017633" cy="2161984"/>
          </a:xfrm>
          <a:custGeom>
            <a:avLst/>
            <a:gdLst/>
            <a:ahLst/>
            <a:cxnLst/>
            <a:rect l="l" t="t" r="r" b="b"/>
            <a:pathLst>
              <a:path w="2017633" h="2161984">
                <a:moveTo>
                  <a:pt x="0" y="0"/>
                </a:moveTo>
                <a:lnTo>
                  <a:pt x="2017633" y="0"/>
                </a:lnTo>
                <a:lnTo>
                  <a:pt x="2017633" y="2161984"/>
                </a:lnTo>
                <a:lnTo>
                  <a:pt x="0" y="21619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867193">
            <a:off x="608815" y="5388921"/>
            <a:ext cx="1121295" cy="937683"/>
          </a:xfrm>
          <a:custGeom>
            <a:avLst/>
            <a:gdLst/>
            <a:ahLst/>
            <a:cxnLst/>
            <a:rect l="l" t="t" r="r" b="b"/>
            <a:pathLst>
              <a:path w="1121295" h="937683">
                <a:moveTo>
                  <a:pt x="0" y="0"/>
                </a:moveTo>
                <a:lnTo>
                  <a:pt x="1121294" y="0"/>
                </a:lnTo>
                <a:lnTo>
                  <a:pt x="1121294" y="937682"/>
                </a:lnTo>
                <a:lnTo>
                  <a:pt x="0" y="93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70718" y="634441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7"/>
          <p:cNvSpPr/>
          <p:nvPr/>
        </p:nvSpPr>
        <p:spPr>
          <a:xfrm rot="6194592">
            <a:off x="456284" y="-1422959"/>
            <a:ext cx="2155126" cy="4114800"/>
          </a:xfrm>
          <a:custGeom>
            <a:avLst/>
            <a:gdLst/>
            <a:ahLst/>
            <a:cxnLst/>
            <a:rect l="l" t="t" r="r" b="b"/>
            <a:pathLst>
              <a:path w="2155126" h="4114800">
                <a:moveTo>
                  <a:pt x="0" y="0"/>
                </a:moveTo>
                <a:lnTo>
                  <a:pt x="2155126" y="0"/>
                </a:lnTo>
                <a:lnTo>
                  <a:pt x="21551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8"/>
          <p:cNvSpPr/>
          <p:nvPr/>
        </p:nvSpPr>
        <p:spPr>
          <a:xfrm rot="8774768">
            <a:off x="-632042" y="-14788"/>
            <a:ext cx="2155126" cy="4114800"/>
          </a:xfrm>
          <a:custGeom>
            <a:avLst/>
            <a:gdLst/>
            <a:ahLst/>
            <a:cxnLst/>
            <a:rect l="l" t="t" r="r" b="b"/>
            <a:pathLst>
              <a:path w="2155126" h="4114800">
                <a:moveTo>
                  <a:pt x="0" y="0"/>
                </a:moveTo>
                <a:lnTo>
                  <a:pt x="2155127" y="0"/>
                </a:lnTo>
                <a:lnTo>
                  <a:pt x="21551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5" name="Группа 14"/>
          <p:cNvGrpSpPr/>
          <p:nvPr/>
        </p:nvGrpSpPr>
        <p:grpSpPr>
          <a:xfrm rot="17715634">
            <a:off x="14091932" y="6633215"/>
            <a:ext cx="5401311" cy="4163663"/>
            <a:chOff x="13149927" y="5962054"/>
            <a:chExt cx="5401311" cy="4163663"/>
          </a:xfrm>
        </p:grpSpPr>
        <p:sp>
          <p:nvSpPr>
            <p:cNvPr id="13" name="Freeform 5"/>
            <p:cNvSpPr/>
            <p:nvPr/>
          </p:nvSpPr>
          <p:spPr>
            <a:xfrm rot="711374">
              <a:off x="13149927" y="59620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6" y="0"/>
                  </a:lnTo>
                  <a:lnTo>
                    <a:pt x="21551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4" name="Freeform 6"/>
            <p:cNvSpPr/>
            <p:nvPr/>
          </p:nvSpPr>
          <p:spPr>
            <a:xfrm rot="2983872">
              <a:off x="15416274" y="69907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7" y="0"/>
                  </a:lnTo>
                  <a:lnTo>
                    <a:pt x="215512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graphicFrame>
        <p:nvGraphicFramePr>
          <p:cNvPr id="16" name="Схема 15"/>
          <p:cNvGraphicFramePr/>
          <p:nvPr/>
        </p:nvGraphicFramePr>
        <p:xfrm>
          <a:off x="2647062" y="-966123"/>
          <a:ext cx="13001018" cy="852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1" t="10000" r="17712" b="58888"/>
          <a:stretch>
            <a:fillRect/>
          </a:stretch>
        </p:blipFill>
        <p:spPr>
          <a:xfrm>
            <a:off x="11805284" y="5787819"/>
            <a:ext cx="3891916" cy="279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2" t="4093" r="11917" b="62573"/>
          <a:stretch>
            <a:fillRect/>
          </a:stretch>
        </p:blipFill>
        <p:spPr>
          <a:xfrm>
            <a:off x="2590800" y="5758965"/>
            <a:ext cx="3962400" cy="279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8" t="43629" r="11693" b="21556"/>
          <a:stretch>
            <a:fillRect/>
          </a:stretch>
        </p:blipFill>
        <p:spPr>
          <a:xfrm>
            <a:off x="7162800" y="5758964"/>
            <a:ext cx="3962400" cy="2791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522" y="-53085"/>
            <a:ext cx="18298521" cy="10412476"/>
          </a:xfrm>
          <a:prstGeom prst="rect">
            <a:avLst/>
          </a:prstGeom>
          <a:solidFill>
            <a:srgbClr val="FDE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DE7A4"/>
              </a:solidFill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09930" y="8197407"/>
            <a:ext cx="2017633" cy="2161984"/>
          </a:xfrm>
          <a:custGeom>
            <a:avLst/>
            <a:gdLst/>
            <a:ahLst/>
            <a:cxnLst/>
            <a:rect l="l" t="t" r="r" b="b"/>
            <a:pathLst>
              <a:path w="2017633" h="2161984">
                <a:moveTo>
                  <a:pt x="0" y="0"/>
                </a:moveTo>
                <a:lnTo>
                  <a:pt x="2017633" y="0"/>
                </a:lnTo>
                <a:lnTo>
                  <a:pt x="2017633" y="2161984"/>
                </a:lnTo>
                <a:lnTo>
                  <a:pt x="0" y="21619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867193">
            <a:off x="608815" y="5388921"/>
            <a:ext cx="1121295" cy="937683"/>
          </a:xfrm>
          <a:custGeom>
            <a:avLst/>
            <a:gdLst/>
            <a:ahLst/>
            <a:cxnLst/>
            <a:rect l="l" t="t" r="r" b="b"/>
            <a:pathLst>
              <a:path w="1121295" h="937683">
                <a:moveTo>
                  <a:pt x="0" y="0"/>
                </a:moveTo>
                <a:lnTo>
                  <a:pt x="1121294" y="0"/>
                </a:lnTo>
                <a:lnTo>
                  <a:pt x="1121294" y="937682"/>
                </a:lnTo>
                <a:lnTo>
                  <a:pt x="0" y="93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70718" y="634441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7"/>
          <p:cNvSpPr/>
          <p:nvPr/>
        </p:nvSpPr>
        <p:spPr>
          <a:xfrm rot="6194592">
            <a:off x="456284" y="-1422959"/>
            <a:ext cx="2155126" cy="4114800"/>
          </a:xfrm>
          <a:custGeom>
            <a:avLst/>
            <a:gdLst/>
            <a:ahLst/>
            <a:cxnLst/>
            <a:rect l="l" t="t" r="r" b="b"/>
            <a:pathLst>
              <a:path w="2155126" h="4114800">
                <a:moveTo>
                  <a:pt x="0" y="0"/>
                </a:moveTo>
                <a:lnTo>
                  <a:pt x="2155126" y="0"/>
                </a:lnTo>
                <a:lnTo>
                  <a:pt x="21551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8"/>
          <p:cNvSpPr/>
          <p:nvPr/>
        </p:nvSpPr>
        <p:spPr>
          <a:xfrm rot="8774768">
            <a:off x="-632042" y="-14788"/>
            <a:ext cx="2155126" cy="4114800"/>
          </a:xfrm>
          <a:custGeom>
            <a:avLst/>
            <a:gdLst/>
            <a:ahLst/>
            <a:cxnLst/>
            <a:rect l="l" t="t" r="r" b="b"/>
            <a:pathLst>
              <a:path w="2155126" h="4114800">
                <a:moveTo>
                  <a:pt x="0" y="0"/>
                </a:moveTo>
                <a:lnTo>
                  <a:pt x="2155127" y="0"/>
                </a:lnTo>
                <a:lnTo>
                  <a:pt x="21551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5" name="Группа 14"/>
          <p:cNvGrpSpPr/>
          <p:nvPr/>
        </p:nvGrpSpPr>
        <p:grpSpPr>
          <a:xfrm rot="17715634">
            <a:off x="14091932" y="6633215"/>
            <a:ext cx="5401311" cy="4163663"/>
            <a:chOff x="13149927" y="5962054"/>
            <a:chExt cx="5401311" cy="4163663"/>
          </a:xfrm>
        </p:grpSpPr>
        <p:sp>
          <p:nvSpPr>
            <p:cNvPr id="13" name="Freeform 5"/>
            <p:cNvSpPr/>
            <p:nvPr/>
          </p:nvSpPr>
          <p:spPr>
            <a:xfrm rot="711374">
              <a:off x="13149927" y="59620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6" y="0"/>
                  </a:lnTo>
                  <a:lnTo>
                    <a:pt x="21551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4" name="Freeform 6"/>
            <p:cNvSpPr/>
            <p:nvPr/>
          </p:nvSpPr>
          <p:spPr>
            <a:xfrm rot="2983872">
              <a:off x="15416274" y="69907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7" y="0"/>
                  </a:lnTo>
                  <a:lnTo>
                    <a:pt x="215512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612632" y="280763"/>
            <a:ext cx="16976254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0" lvl="1" algn="just"/>
            <a:r>
              <a:rPr lang="ru-RU" sz="54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К какой группе животных относится данный представитель, согласно пищевой специализации?</a:t>
            </a:r>
            <a:endParaRPr lang="en-US" sz="5400" dirty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  <a:sym typeface="Childos Arabic" panose="0000050000000000000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1852" r="47904" b="75186"/>
          <a:stretch>
            <a:fillRect/>
          </a:stretch>
        </p:blipFill>
        <p:spPr>
          <a:xfrm>
            <a:off x="4851384" y="3069501"/>
            <a:ext cx="9070258" cy="624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2684808" y="3283648"/>
            <a:ext cx="4155765" cy="89410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Всеядные</a:t>
            </a:r>
            <a:endParaRPr lang="ru-RU" sz="3200" dirty="0">
              <a:solidFill>
                <a:schemeClr val="tx1"/>
              </a:solidFill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522" y="-53085"/>
            <a:ext cx="18298521" cy="10412476"/>
          </a:xfrm>
          <a:prstGeom prst="rect">
            <a:avLst/>
          </a:prstGeom>
          <a:solidFill>
            <a:srgbClr val="FDE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DE7A4"/>
              </a:solidFill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09930" y="8197407"/>
            <a:ext cx="2017633" cy="2161984"/>
          </a:xfrm>
          <a:custGeom>
            <a:avLst/>
            <a:gdLst/>
            <a:ahLst/>
            <a:cxnLst/>
            <a:rect l="l" t="t" r="r" b="b"/>
            <a:pathLst>
              <a:path w="2017633" h="2161984">
                <a:moveTo>
                  <a:pt x="0" y="0"/>
                </a:moveTo>
                <a:lnTo>
                  <a:pt x="2017633" y="0"/>
                </a:lnTo>
                <a:lnTo>
                  <a:pt x="2017633" y="2161984"/>
                </a:lnTo>
                <a:lnTo>
                  <a:pt x="0" y="21619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867193">
            <a:off x="608815" y="5388921"/>
            <a:ext cx="1121295" cy="937683"/>
          </a:xfrm>
          <a:custGeom>
            <a:avLst/>
            <a:gdLst/>
            <a:ahLst/>
            <a:cxnLst/>
            <a:rect l="l" t="t" r="r" b="b"/>
            <a:pathLst>
              <a:path w="1121295" h="937683">
                <a:moveTo>
                  <a:pt x="0" y="0"/>
                </a:moveTo>
                <a:lnTo>
                  <a:pt x="1121294" y="0"/>
                </a:lnTo>
                <a:lnTo>
                  <a:pt x="1121294" y="937682"/>
                </a:lnTo>
                <a:lnTo>
                  <a:pt x="0" y="93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70718" y="634441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7"/>
          <p:cNvSpPr/>
          <p:nvPr/>
        </p:nvSpPr>
        <p:spPr>
          <a:xfrm rot="6194592">
            <a:off x="456284" y="-1422959"/>
            <a:ext cx="2155126" cy="4114800"/>
          </a:xfrm>
          <a:custGeom>
            <a:avLst/>
            <a:gdLst/>
            <a:ahLst/>
            <a:cxnLst/>
            <a:rect l="l" t="t" r="r" b="b"/>
            <a:pathLst>
              <a:path w="2155126" h="4114800">
                <a:moveTo>
                  <a:pt x="0" y="0"/>
                </a:moveTo>
                <a:lnTo>
                  <a:pt x="2155126" y="0"/>
                </a:lnTo>
                <a:lnTo>
                  <a:pt x="21551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8"/>
          <p:cNvSpPr/>
          <p:nvPr/>
        </p:nvSpPr>
        <p:spPr>
          <a:xfrm rot="8774768">
            <a:off x="-632042" y="-14788"/>
            <a:ext cx="2155126" cy="4114800"/>
          </a:xfrm>
          <a:custGeom>
            <a:avLst/>
            <a:gdLst/>
            <a:ahLst/>
            <a:cxnLst/>
            <a:rect l="l" t="t" r="r" b="b"/>
            <a:pathLst>
              <a:path w="2155126" h="4114800">
                <a:moveTo>
                  <a:pt x="0" y="0"/>
                </a:moveTo>
                <a:lnTo>
                  <a:pt x="2155127" y="0"/>
                </a:lnTo>
                <a:lnTo>
                  <a:pt x="21551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5" name="Группа 14"/>
          <p:cNvGrpSpPr/>
          <p:nvPr/>
        </p:nvGrpSpPr>
        <p:grpSpPr>
          <a:xfrm rot="17715634">
            <a:off x="14091932" y="6633215"/>
            <a:ext cx="5401311" cy="4163663"/>
            <a:chOff x="13149927" y="5962054"/>
            <a:chExt cx="5401311" cy="4163663"/>
          </a:xfrm>
        </p:grpSpPr>
        <p:sp>
          <p:nvSpPr>
            <p:cNvPr id="13" name="Freeform 5"/>
            <p:cNvSpPr/>
            <p:nvPr/>
          </p:nvSpPr>
          <p:spPr>
            <a:xfrm rot="711374">
              <a:off x="13149927" y="59620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6" y="0"/>
                  </a:lnTo>
                  <a:lnTo>
                    <a:pt x="21551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4" name="Freeform 6"/>
            <p:cNvSpPr/>
            <p:nvPr/>
          </p:nvSpPr>
          <p:spPr>
            <a:xfrm rot="2983872">
              <a:off x="15416274" y="69907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7" y="0"/>
                  </a:lnTo>
                  <a:lnTo>
                    <a:pt x="215512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612632" y="280763"/>
            <a:ext cx="16976254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0" lvl="1" algn="just"/>
            <a:r>
              <a:rPr lang="ru-RU" sz="54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К какой группе животных относится данный представитель, согласно пищевой специализации?</a:t>
            </a:r>
            <a:endParaRPr lang="en-US" sz="5400" dirty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  <a:sym typeface="Childos Arabic" panose="0000050000000000000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27037" r="47905" b="50741"/>
          <a:stretch>
            <a:fillRect/>
          </a:stretch>
        </p:blipFill>
        <p:spPr>
          <a:xfrm>
            <a:off x="4942272" y="3390900"/>
            <a:ext cx="8492171" cy="5661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2332027" y="3466196"/>
            <a:ext cx="4155765" cy="89410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Всеядные</a:t>
            </a:r>
            <a:endParaRPr lang="ru-RU" sz="3200" dirty="0">
              <a:solidFill>
                <a:schemeClr val="tx1"/>
              </a:solidFill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522" y="-53085"/>
            <a:ext cx="18298521" cy="10412476"/>
          </a:xfrm>
          <a:prstGeom prst="rect">
            <a:avLst/>
          </a:prstGeom>
          <a:solidFill>
            <a:srgbClr val="FDE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DE7A4"/>
              </a:solidFill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09930" y="8197407"/>
            <a:ext cx="2017633" cy="2161984"/>
          </a:xfrm>
          <a:custGeom>
            <a:avLst/>
            <a:gdLst/>
            <a:ahLst/>
            <a:cxnLst/>
            <a:rect l="l" t="t" r="r" b="b"/>
            <a:pathLst>
              <a:path w="2017633" h="2161984">
                <a:moveTo>
                  <a:pt x="0" y="0"/>
                </a:moveTo>
                <a:lnTo>
                  <a:pt x="2017633" y="0"/>
                </a:lnTo>
                <a:lnTo>
                  <a:pt x="2017633" y="2161984"/>
                </a:lnTo>
                <a:lnTo>
                  <a:pt x="0" y="21619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867193">
            <a:off x="608815" y="5388921"/>
            <a:ext cx="1121295" cy="937683"/>
          </a:xfrm>
          <a:custGeom>
            <a:avLst/>
            <a:gdLst/>
            <a:ahLst/>
            <a:cxnLst/>
            <a:rect l="l" t="t" r="r" b="b"/>
            <a:pathLst>
              <a:path w="1121295" h="937683">
                <a:moveTo>
                  <a:pt x="0" y="0"/>
                </a:moveTo>
                <a:lnTo>
                  <a:pt x="1121294" y="0"/>
                </a:lnTo>
                <a:lnTo>
                  <a:pt x="1121294" y="937682"/>
                </a:lnTo>
                <a:lnTo>
                  <a:pt x="0" y="93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70718" y="634441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7"/>
          <p:cNvSpPr/>
          <p:nvPr/>
        </p:nvSpPr>
        <p:spPr>
          <a:xfrm rot="6194592">
            <a:off x="456284" y="-1422959"/>
            <a:ext cx="2155126" cy="4114800"/>
          </a:xfrm>
          <a:custGeom>
            <a:avLst/>
            <a:gdLst/>
            <a:ahLst/>
            <a:cxnLst/>
            <a:rect l="l" t="t" r="r" b="b"/>
            <a:pathLst>
              <a:path w="2155126" h="4114800">
                <a:moveTo>
                  <a:pt x="0" y="0"/>
                </a:moveTo>
                <a:lnTo>
                  <a:pt x="2155126" y="0"/>
                </a:lnTo>
                <a:lnTo>
                  <a:pt x="21551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8"/>
          <p:cNvSpPr/>
          <p:nvPr/>
        </p:nvSpPr>
        <p:spPr>
          <a:xfrm rot="8774768">
            <a:off x="-632042" y="-14788"/>
            <a:ext cx="2155126" cy="4114800"/>
          </a:xfrm>
          <a:custGeom>
            <a:avLst/>
            <a:gdLst/>
            <a:ahLst/>
            <a:cxnLst/>
            <a:rect l="l" t="t" r="r" b="b"/>
            <a:pathLst>
              <a:path w="2155126" h="4114800">
                <a:moveTo>
                  <a:pt x="0" y="0"/>
                </a:moveTo>
                <a:lnTo>
                  <a:pt x="2155127" y="0"/>
                </a:lnTo>
                <a:lnTo>
                  <a:pt x="21551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5" name="Группа 14"/>
          <p:cNvGrpSpPr/>
          <p:nvPr/>
        </p:nvGrpSpPr>
        <p:grpSpPr>
          <a:xfrm rot="17715634">
            <a:off x="14091932" y="6633215"/>
            <a:ext cx="5401311" cy="4163663"/>
            <a:chOff x="13149927" y="5962054"/>
            <a:chExt cx="5401311" cy="4163663"/>
          </a:xfrm>
        </p:grpSpPr>
        <p:sp>
          <p:nvSpPr>
            <p:cNvPr id="13" name="Freeform 5"/>
            <p:cNvSpPr/>
            <p:nvPr/>
          </p:nvSpPr>
          <p:spPr>
            <a:xfrm rot="711374">
              <a:off x="13149927" y="59620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6" y="0"/>
                  </a:lnTo>
                  <a:lnTo>
                    <a:pt x="21551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4" name="Freeform 6"/>
            <p:cNvSpPr/>
            <p:nvPr/>
          </p:nvSpPr>
          <p:spPr>
            <a:xfrm rot="2983872">
              <a:off x="15416274" y="69907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7" y="0"/>
                  </a:lnTo>
                  <a:lnTo>
                    <a:pt x="215512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612632" y="280763"/>
            <a:ext cx="16976254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0" lvl="1" algn="just"/>
            <a:r>
              <a:rPr lang="ru-RU" sz="54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К какой группе животных относится данный представитель, согласно пищевой специализации?</a:t>
            </a:r>
            <a:endParaRPr lang="en-US" sz="5400" dirty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  <a:sym typeface="Childos Arabic" panose="0000050000000000000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52222" r="50000" b="25557"/>
          <a:stretch>
            <a:fillRect/>
          </a:stretch>
        </p:blipFill>
        <p:spPr>
          <a:xfrm>
            <a:off x="4942272" y="3390900"/>
            <a:ext cx="8583841" cy="5988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2484427" y="3618596"/>
            <a:ext cx="4155765" cy="89410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Плотоядные</a:t>
            </a:r>
            <a:endParaRPr lang="ru-RU" sz="3200" dirty="0">
              <a:solidFill>
                <a:schemeClr val="tx1"/>
              </a:solidFill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522" y="-53085"/>
            <a:ext cx="18298521" cy="10412476"/>
          </a:xfrm>
          <a:prstGeom prst="rect">
            <a:avLst/>
          </a:prstGeom>
          <a:solidFill>
            <a:srgbClr val="FDE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DE7A4"/>
              </a:solidFill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09930" y="8197407"/>
            <a:ext cx="2017633" cy="2161984"/>
          </a:xfrm>
          <a:custGeom>
            <a:avLst/>
            <a:gdLst/>
            <a:ahLst/>
            <a:cxnLst/>
            <a:rect l="l" t="t" r="r" b="b"/>
            <a:pathLst>
              <a:path w="2017633" h="2161984">
                <a:moveTo>
                  <a:pt x="0" y="0"/>
                </a:moveTo>
                <a:lnTo>
                  <a:pt x="2017633" y="0"/>
                </a:lnTo>
                <a:lnTo>
                  <a:pt x="2017633" y="2161984"/>
                </a:lnTo>
                <a:lnTo>
                  <a:pt x="0" y="21619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867193">
            <a:off x="608815" y="5388921"/>
            <a:ext cx="1121295" cy="937683"/>
          </a:xfrm>
          <a:custGeom>
            <a:avLst/>
            <a:gdLst/>
            <a:ahLst/>
            <a:cxnLst/>
            <a:rect l="l" t="t" r="r" b="b"/>
            <a:pathLst>
              <a:path w="1121295" h="937683">
                <a:moveTo>
                  <a:pt x="0" y="0"/>
                </a:moveTo>
                <a:lnTo>
                  <a:pt x="1121294" y="0"/>
                </a:lnTo>
                <a:lnTo>
                  <a:pt x="1121294" y="937682"/>
                </a:lnTo>
                <a:lnTo>
                  <a:pt x="0" y="93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70718" y="634441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7"/>
          <p:cNvSpPr/>
          <p:nvPr/>
        </p:nvSpPr>
        <p:spPr>
          <a:xfrm rot="6194592">
            <a:off x="456284" y="-1422959"/>
            <a:ext cx="2155126" cy="4114800"/>
          </a:xfrm>
          <a:custGeom>
            <a:avLst/>
            <a:gdLst/>
            <a:ahLst/>
            <a:cxnLst/>
            <a:rect l="l" t="t" r="r" b="b"/>
            <a:pathLst>
              <a:path w="2155126" h="4114800">
                <a:moveTo>
                  <a:pt x="0" y="0"/>
                </a:moveTo>
                <a:lnTo>
                  <a:pt x="2155126" y="0"/>
                </a:lnTo>
                <a:lnTo>
                  <a:pt x="21551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8"/>
          <p:cNvSpPr/>
          <p:nvPr/>
        </p:nvSpPr>
        <p:spPr>
          <a:xfrm rot="8774768">
            <a:off x="-632042" y="-14788"/>
            <a:ext cx="2155126" cy="4114800"/>
          </a:xfrm>
          <a:custGeom>
            <a:avLst/>
            <a:gdLst/>
            <a:ahLst/>
            <a:cxnLst/>
            <a:rect l="l" t="t" r="r" b="b"/>
            <a:pathLst>
              <a:path w="2155126" h="4114800">
                <a:moveTo>
                  <a:pt x="0" y="0"/>
                </a:moveTo>
                <a:lnTo>
                  <a:pt x="2155127" y="0"/>
                </a:lnTo>
                <a:lnTo>
                  <a:pt x="21551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5" name="Группа 14"/>
          <p:cNvGrpSpPr/>
          <p:nvPr/>
        </p:nvGrpSpPr>
        <p:grpSpPr>
          <a:xfrm rot="17715634">
            <a:off x="14091932" y="6633215"/>
            <a:ext cx="5401311" cy="4163663"/>
            <a:chOff x="13149927" y="5962054"/>
            <a:chExt cx="5401311" cy="4163663"/>
          </a:xfrm>
        </p:grpSpPr>
        <p:sp>
          <p:nvSpPr>
            <p:cNvPr id="13" name="Freeform 5"/>
            <p:cNvSpPr/>
            <p:nvPr/>
          </p:nvSpPr>
          <p:spPr>
            <a:xfrm rot="711374">
              <a:off x="13149927" y="59620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6" y="0"/>
                  </a:lnTo>
                  <a:lnTo>
                    <a:pt x="21551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4" name="Freeform 6"/>
            <p:cNvSpPr/>
            <p:nvPr/>
          </p:nvSpPr>
          <p:spPr>
            <a:xfrm rot="2983872">
              <a:off x="15416274" y="69907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7" y="0"/>
                  </a:lnTo>
                  <a:lnTo>
                    <a:pt x="215512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612632" y="280763"/>
            <a:ext cx="16976254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0" lvl="1" algn="just"/>
            <a:r>
              <a:rPr lang="ru-RU" sz="54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К какой группе животных относится данный представитель, согласно пищевой специализации?</a:t>
            </a:r>
            <a:endParaRPr lang="en-US" sz="5400" dirty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  <a:sym typeface="Childos Arabic" panose="0000050000000000000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4" t="31480" r="4949" b="29261"/>
          <a:stretch>
            <a:fillRect/>
          </a:stretch>
        </p:blipFill>
        <p:spPr>
          <a:xfrm rot="5400000">
            <a:off x="6333254" y="1723343"/>
            <a:ext cx="5853247" cy="8617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2332027" y="3466196"/>
            <a:ext cx="4155765" cy="89410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Всеядные</a:t>
            </a:r>
            <a:endParaRPr lang="ru-RU" sz="3200" dirty="0">
              <a:solidFill>
                <a:schemeClr val="tx1"/>
              </a:solidFill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522" y="-53085"/>
            <a:ext cx="18298521" cy="10412476"/>
          </a:xfrm>
          <a:prstGeom prst="rect">
            <a:avLst/>
          </a:prstGeom>
          <a:solidFill>
            <a:srgbClr val="FDE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DE7A4"/>
              </a:solidFill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09930" y="8197407"/>
            <a:ext cx="2017633" cy="2161984"/>
          </a:xfrm>
          <a:custGeom>
            <a:avLst/>
            <a:gdLst/>
            <a:ahLst/>
            <a:cxnLst/>
            <a:rect l="l" t="t" r="r" b="b"/>
            <a:pathLst>
              <a:path w="2017633" h="2161984">
                <a:moveTo>
                  <a:pt x="0" y="0"/>
                </a:moveTo>
                <a:lnTo>
                  <a:pt x="2017633" y="0"/>
                </a:lnTo>
                <a:lnTo>
                  <a:pt x="2017633" y="2161984"/>
                </a:lnTo>
                <a:lnTo>
                  <a:pt x="0" y="21619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867193">
            <a:off x="608815" y="5388921"/>
            <a:ext cx="1121295" cy="937683"/>
          </a:xfrm>
          <a:custGeom>
            <a:avLst/>
            <a:gdLst/>
            <a:ahLst/>
            <a:cxnLst/>
            <a:rect l="l" t="t" r="r" b="b"/>
            <a:pathLst>
              <a:path w="1121295" h="937683">
                <a:moveTo>
                  <a:pt x="0" y="0"/>
                </a:moveTo>
                <a:lnTo>
                  <a:pt x="1121294" y="0"/>
                </a:lnTo>
                <a:lnTo>
                  <a:pt x="1121294" y="937682"/>
                </a:lnTo>
                <a:lnTo>
                  <a:pt x="0" y="93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70718" y="634441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7"/>
          <p:cNvSpPr/>
          <p:nvPr/>
        </p:nvSpPr>
        <p:spPr>
          <a:xfrm rot="6194592">
            <a:off x="456284" y="-1422959"/>
            <a:ext cx="2155126" cy="4114800"/>
          </a:xfrm>
          <a:custGeom>
            <a:avLst/>
            <a:gdLst/>
            <a:ahLst/>
            <a:cxnLst/>
            <a:rect l="l" t="t" r="r" b="b"/>
            <a:pathLst>
              <a:path w="2155126" h="4114800">
                <a:moveTo>
                  <a:pt x="0" y="0"/>
                </a:moveTo>
                <a:lnTo>
                  <a:pt x="2155126" y="0"/>
                </a:lnTo>
                <a:lnTo>
                  <a:pt x="21551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8"/>
          <p:cNvSpPr/>
          <p:nvPr/>
        </p:nvSpPr>
        <p:spPr>
          <a:xfrm rot="8774768">
            <a:off x="-632042" y="-14788"/>
            <a:ext cx="2155126" cy="4114800"/>
          </a:xfrm>
          <a:custGeom>
            <a:avLst/>
            <a:gdLst/>
            <a:ahLst/>
            <a:cxnLst/>
            <a:rect l="l" t="t" r="r" b="b"/>
            <a:pathLst>
              <a:path w="2155126" h="4114800">
                <a:moveTo>
                  <a:pt x="0" y="0"/>
                </a:moveTo>
                <a:lnTo>
                  <a:pt x="2155127" y="0"/>
                </a:lnTo>
                <a:lnTo>
                  <a:pt x="21551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5" name="Группа 14"/>
          <p:cNvGrpSpPr/>
          <p:nvPr/>
        </p:nvGrpSpPr>
        <p:grpSpPr>
          <a:xfrm rot="17715634">
            <a:off x="14091932" y="6633215"/>
            <a:ext cx="5401311" cy="4163663"/>
            <a:chOff x="13149927" y="5962054"/>
            <a:chExt cx="5401311" cy="4163663"/>
          </a:xfrm>
        </p:grpSpPr>
        <p:sp>
          <p:nvSpPr>
            <p:cNvPr id="13" name="Freeform 5"/>
            <p:cNvSpPr/>
            <p:nvPr/>
          </p:nvSpPr>
          <p:spPr>
            <a:xfrm rot="711374">
              <a:off x="13149927" y="59620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6" y="0"/>
                  </a:lnTo>
                  <a:lnTo>
                    <a:pt x="21551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4" name="Freeform 6"/>
            <p:cNvSpPr/>
            <p:nvPr/>
          </p:nvSpPr>
          <p:spPr>
            <a:xfrm rot="2983872">
              <a:off x="15416274" y="69907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7" y="0"/>
                  </a:lnTo>
                  <a:lnTo>
                    <a:pt x="215512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612632" y="280763"/>
            <a:ext cx="16976254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0" lvl="1" algn="just"/>
            <a:r>
              <a:rPr lang="ru-RU" sz="54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К какой группе животных относится данный представитель, согласно пищевой специализации?</a:t>
            </a:r>
            <a:endParaRPr lang="en-US" sz="5400" dirty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  <a:sym typeface="Childos Arabic" panose="0000050000000000000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t="2222" r="41328" b="71852"/>
          <a:stretch>
            <a:fillRect/>
          </a:stretch>
        </p:blipFill>
        <p:spPr>
          <a:xfrm>
            <a:off x="4440455" y="3395448"/>
            <a:ext cx="8451862" cy="5800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1658601" y="3466196"/>
            <a:ext cx="4829192" cy="89410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Растительноядные</a:t>
            </a:r>
            <a:endParaRPr lang="ru-RU" sz="3200" dirty="0">
              <a:solidFill>
                <a:schemeClr val="tx1"/>
              </a:solidFill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522" y="-53085"/>
            <a:ext cx="18298521" cy="10412476"/>
          </a:xfrm>
          <a:prstGeom prst="rect">
            <a:avLst/>
          </a:prstGeom>
          <a:solidFill>
            <a:srgbClr val="FDE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DE7A4"/>
              </a:solidFill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09930" y="8197407"/>
            <a:ext cx="2017633" cy="2161984"/>
          </a:xfrm>
          <a:custGeom>
            <a:avLst/>
            <a:gdLst/>
            <a:ahLst/>
            <a:cxnLst/>
            <a:rect l="l" t="t" r="r" b="b"/>
            <a:pathLst>
              <a:path w="2017633" h="2161984">
                <a:moveTo>
                  <a:pt x="0" y="0"/>
                </a:moveTo>
                <a:lnTo>
                  <a:pt x="2017633" y="0"/>
                </a:lnTo>
                <a:lnTo>
                  <a:pt x="2017633" y="2161984"/>
                </a:lnTo>
                <a:lnTo>
                  <a:pt x="0" y="21619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867193">
            <a:off x="608815" y="5388921"/>
            <a:ext cx="1121295" cy="937683"/>
          </a:xfrm>
          <a:custGeom>
            <a:avLst/>
            <a:gdLst/>
            <a:ahLst/>
            <a:cxnLst/>
            <a:rect l="l" t="t" r="r" b="b"/>
            <a:pathLst>
              <a:path w="1121295" h="937683">
                <a:moveTo>
                  <a:pt x="0" y="0"/>
                </a:moveTo>
                <a:lnTo>
                  <a:pt x="1121294" y="0"/>
                </a:lnTo>
                <a:lnTo>
                  <a:pt x="1121294" y="937682"/>
                </a:lnTo>
                <a:lnTo>
                  <a:pt x="0" y="93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70718" y="634441"/>
            <a:ext cx="2043736" cy="2189955"/>
          </a:xfrm>
          <a:custGeom>
            <a:avLst/>
            <a:gdLst/>
            <a:ahLst/>
            <a:cxnLst/>
            <a:rect l="l" t="t" r="r" b="b"/>
            <a:pathLst>
              <a:path w="2043736" h="2189955">
                <a:moveTo>
                  <a:pt x="0" y="0"/>
                </a:moveTo>
                <a:lnTo>
                  <a:pt x="2043737" y="0"/>
                </a:lnTo>
                <a:lnTo>
                  <a:pt x="2043737" y="2189955"/>
                </a:lnTo>
                <a:lnTo>
                  <a:pt x="0" y="2189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7"/>
          <p:cNvSpPr/>
          <p:nvPr/>
        </p:nvSpPr>
        <p:spPr>
          <a:xfrm rot="6194592">
            <a:off x="456284" y="-1422959"/>
            <a:ext cx="2155126" cy="4114800"/>
          </a:xfrm>
          <a:custGeom>
            <a:avLst/>
            <a:gdLst/>
            <a:ahLst/>
            <a:cxnLst/>
            <a:rect l="l" t="t" r="r" b="b"/>
            <a:pathLst>
              <a:path w="2155126" h="4114800">
                <a:moveTo>
                  <a:pt x="0" y="0"/>
                </a:moveTo>
                <a:lnTo>
                  <a:pt x="2155126" y="0"/>
                </a:lnTo>
                <a:lnTo>
                  <a:pt x="21551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8"/>
          <p:cNvSpPr/>
          <p:nvPr/>
        </p:nvSpPr>
        <p:spPr>
          <a:xfrm rot="8774768">
            <a:off x="-632042" y="-14788"/>
            <a:ext cx="2155126" cy="4114800"/>
          </a:xfrm>
          <a:custGeom>
            <a:avLst/>
            <a:gdLst/>
            <a:ahLst/>
            <a:cxnLst/>
            <a:rect l="l" t="t" r="r" b="b"/>
            <a:pathLst>
              <a:path w="2155126" h="4114800">
                <a:moveTo>
                  <a:pt x="0" y="0"/>
                </a:moveTo>
                <a:lnTo>
                  <a:pt x="2155127" y="0"/>
                </a:lnTo>
                <a:lnTo>
                  <a:pt x="21551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5" name="Группа 14"/>
          <p:cNvGrpSpPr/>
          <p:nvPr/>
        </p:nvGrpSpPr>
        <p:grpSpPr>
          <a:xfrm rot="17715634">
            <a:off x="14091932" y="6633215"/>
            <a:ext cx="5401311" cy="4163663"/>
            <a:chOff x="13149927" y="5962054"/>
            <a:chExt cx="5401311" cy="4163663"/>
          </a:xfrm>
        </p:grpSpPr>
        <p:sp>
          <p:nvSpPr>
            <p:cNvPr id="13" name="Freeform 5"/>
            <p:cNvSpPr/>
            <p:nvPr/>
          </p:nvSpPr>
          <p:spPr>
            <a:xfrm rot="711374">
              <a:off x="13149927" y="59620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6" y="0"/>
                  </a:lnTo>
                  <a:lnTo>
                    <a:pt x="21551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4" name="Freeform 6"/>
            <p:cNvSpPr/>
            <p:nvPr/>
          </p:nvSpPr>
          <p:spPr>
            <a:xfrm rot="2983872">
              <a:off x="15416274" y="6990754"/>
              <a:ext cx="2155127" cy="4114800"/>
            </a:xfrm>
            <a:custGeom>
              <a:avLst/>
              <a:gdLst/>
              <a:ahLst/>
              <a:cxnLst/>
              <a:rect l="l" t="t" r="r" b="b"/>
              <a:pathLst>
                <a:path w="2155127" h="4114800">
                  <a:moveTo>
                    <a:pt x="0" y="0"/>
                  </a:moveTo>
                  <a:lnTo>
                    <a:pt x="2155127" y="0"/>
                  </a:lnTo>
                  <a:lnTo>
                    <a:pt x="215512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612632" y="280763"/>
            <a:ext cx="16976254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0" lvl="1" algn="just"/>
            <a:r>
              <a:rPr lang="ru-RU" sz="5400" b="1" dirty="0" smtClean="0"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К какой группе животных относится данный представитель, согласно пищевой специализации?</a:t>
            </a:r>
            <a:endParaRPr lang="en-US" sz="5400" dirty="0"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  <a:sym typeface="Childos Arabic" panose="0000050000000000000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5" t="32601" r="41340" b="42955"/>
          <a:stretch>
            <a:fillRect/>
          </a:stretch>
        </p:blipFill>
        <p:spPr>
          <a:xfrm>
            <a:off x="4308290" y="3425948"/>
            <a:ext cx="9496668" cy="6267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2298572" y="3655783"/>
            <a:ext cx="4155765" cy="89410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Childos Arabic" panose="00000500000000000000"/>
              </a:rPr>
              <a:t>Плотоядные</a:t>
            </a:r>
            <a:endParaRPr lang="ru-RU" sz="3200" dirty="0">
              <a:solidFill>
                <a:schemeClr val="tx1"/>
              </a:solidFill>
              <a:latin typeface="Bookman Old Style" panose="02050604050505020204" pitchFamily="18" charset="0"/>
              <a:ea typeface="Cambria Math" panose="02040503050406030204" pitchFamily="18" charset="0"/>
              <a:cs typeface="Childos Arabic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3992</Words>
  <Application>WPS Presentation</Application>
  <PresentationFormat>Произвольный</PresentationFormat>
  <Paragraphs>134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SimSun</vt:lpstr>
      <vt:lpstr>Wingdings</vt:lpstr>
      <vt:lpstr>Bahnschrift SemiLight</vt:lpstr>
      <vt:lpstr>Childos Arabic Bold</vt:lpstr>
      <vt:lpstr>Bookman Old Style</vt:lpstr>
      <vt:lpstr>Cambria Math</vt:lpstr>
      <vt:lpstr>Childos Arabic</vt:lpstr>
      <vt:lpstr>Calibri</vt:lpstr>
      <vt:lpstr>Microsoft YaHei</vt:lpstr>
      <vt:lpstr>Arial Unicode MS</vt:lpstr>
      <vt:lpstr>Comic Sans MS</vt:lpstr>
      <vt:lpstr>Dekko</vt:lpstr>
      <vt:lpstr>Afield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Project</dc:title>
  <dc:creator/>
  <cp:lastModifiedBy>velik</cp:lastModifiedBy>
  <cp:revision>63</cp:revision>
  <dcterms:created xsi:type="dcterms:W3CDTF">2006-08-16T00:00:00Z</dcterms:created>
  <dcterms:modified xsi:type="dcterms:W3CDTF">2026-01-04T09:11:32Z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4C5325434A8341ACA2EC4678F0828328_12</vt:lpwstr>
  </property>
  <property fmtid="{D5CDD505-2E9C-101B-9397-08002B2CF9AE}" pid="3" name="KSOProductBuildVer">
    <vt:lpwstr>1049-12.2.0.23196</vt:lpwstr>
  </property>
</Properties>
</file>