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8" r:id="rId3"/>
    <p:sldId id="259" r:id="rId4"/>
    <p:sldId id="257" r:id="rId5"/>
    <p:sldId id="264" r:id="rId6"/>
    <p:sldId id="261" r:id="rId7"/>
    <p:sldId id="265" r:id="rId8"/>
    <p:sldId id="267" r:id="rId9"/>
    <p:sldId id="266" r:id="rId10"/>
    <p:sldId id="262" r:id="rId11"/>
    <p:sldId id="270" r:id="rId12"/>
    <p:sldId id="271" r:id="rId13"/>
    <p:sldId id="268" r:id="rId14"/>
    <p:sldId id="263" r:id="rId15"/>
    <p:sldId id="272" r:id="rId16"/>
    <p:sldId id="273" r:id="rId17"/>
    <p:sldId id="274" r:id="rId18"/>
  </p:sldIdLst>
  <p:sldSz cx="18288000" cy="10287000"/>
  <p:notesSz cx="6858000" cy="9144000"/>
  <p:embeddedFontLst>
    <p:embeddedFont>
      <p:font typeface="Beauty Salon Sans" panose="020B0604020202020204" charset="0"/>
      <p:regular r:id="rId19"/>
    </p:embeddedFont>
    <p:embeddedFont>
      <p:font typeface="Cambria" panose="02040503050406030204" pitchFamily="18" charset="0"/>
      <p:regular r:id="rId20"/>
      <p:bold r:id="rId21"/>
      <p:italic r:id="rId22"/>
      <p:boldItalic r:id="rId23"/>
    </p:embeddedFont>
    <p:embeddedFont>
      <p:font typeface="Lookpeach Font TH" panose="020B0604020202020204" charset="-34"/>
      <p:regular r:id="rId24"/>
    </p:embeddedFont>
    <p:embeddedFont>
      <p:font typeface="Calibri" panose="020F0502020204030204" pitchFamily="34" charset="0"/>
      <p:regular r:id="rId25"/>
      <p:bold r:id="rId26"/>
      <p:italic r:id="rId27"/>
      <p:boldItalic r:id="rId28"/>
    </p:embeddedFont>
    <p:embeddedFont>
      <p:font typeface="Comic Sans MS" panose="030F0702030302020204" pitchFamily="66" charset="0"/>
      <p:regular r:id="rId29"/>
      <p:bold r:id="rId30"/>
      <p:italic r:id="rId31"/>
      <p:boldItalic r:id="rId32"/>
    </p:embeddedFont>
    <p:embeddedFont>
      <p:font typeface="Lookpeach Font TH Bold" panose="020B0604020202020204" charset="-34"/>
      <p:regular r:id="rId33"/>
    </p:embeddedFont>
    <p:embeddedFont>
      <p:font typeface="Sitka Text" pitchFamily="2" charset="0"/>
      <p:regular r:id="rId34"/>
      <p:bold r:id="rId35"/>
      <p:italic r:id="rId36"/>
      <p:boldItalic r:id="rId3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84041"/>
    <a:srgbClr val="FFF8E9"/>
    <a:srgbClr val="4D8729"/>
    <a:srgbClr val="5EA3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50" d="100"/>
          <a:sy n="50" d="100"/>
        </p:scale>
        <p:origin x="300" y="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8.fntdata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34" Type="http://schemas.openxmlformats.org/officeDocument/2006/relationships/font" Target="fonts/font1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33" Type="http://schemas.openxmlformats.org/officeDocument/2006/relationships/font" Target="fonts/font15.fntdata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font" Target="fonts/font14.fntdata"/><Relationship Id="rId37" Type="http://schemas.openxmlformats.org/officeDocument/2006/relationships/font" Target="fonts/font19.fntdata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36" Type="http://schemas.openxmlformats.org/officeDocument/2006/relationships/font" Target="fonts/font18.fntdata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font" Target="fonts/font1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35" Type="http://schemas.openxmlformats.org/officeDocument/2006/relationships/font" Target="fonts/font17.fntdata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85A2E77-BC10-48C2-9BA1-8D3DC98F5674}" type="doc">
      <dgm:prSet loTypeId="urn:microsoft.com/office/officeart/2005/8/layout/orgChart1" loCatId="hierarchy" qsTypeId="urn:microsoft.com/office/officeart/2005/8/quickstyle/simple2" qsCatId="simple" csTypeId="urn:microsoft.com/office/officeart/2005/8/colors/accent3_1" csCatId="accent3" phldr="1"/>
      <dgm:spPr/>
      <dgm:t>
        <a:bodyPr/>
        <a:lstStyle/>
        <a:p>
          <a:endParaRPr lang="ru-RU"/>
        </a:p>
      </dgm:t>
    </dgm:pt>
    <dgm:pt modelId="{1DC27815-E39B-4F67-8993-5BC036530B17}">
      <dgm:prSet phldrT="[Текст]" custT="1"/>
      <dgm:spPr/>
      <dgm:t>
        <a:bodyPr/>
        <a:lstStyle/>
        <a:p>
          <a:r>
            <a:rPr lang="ru-RU" sz="5400" b="1" kern="1200" dirty="0" smtClean="0">
              <a:solidFill>
                <a:srgbClr val="D84041"/>
              </a:solidFill>
              <a:latin typeface="Lookpeach Font TH"/>
              <a:ea typeface="Lookpeach Font TH"/>
              <a:cs typeface="Lookpeach Font TH"/>
            </a:rPr>
            <a:t>Мхи</a:t>
          </a:r>
          <a:endParaRPr lang="ru-RU" sz="4800" b="1" kern="1200" dirty="0">
            <a:solidFill>
              <a:srgbClr val="D84041"/>
            </a:solidFill>
            <a:latin typeface="Lookpeach Font TH"/>
            <a:ea typeface="Lookpeach Font TH"/>
            <a:cs typeface="Lookpeach Font TH"/>
          </a:endParaRPr>
        </a:p>
      </dgm:t>
    </dgm:pt>
    <dgm:pt modelId="{6F78A484-AC21-48E2-AF79-0E020391E758}" type="parTrans" cxnId="{E9811607-B93D-4164-9E19-16EF732E7DAD}">
      <dgm:prSet/>
      <dgm:spPr/>
      <dgm:t>
        <a:bodyPr/>
        <a:lstStyle/>
        <a:p>
          <a:endParaRPr lang="ru-RU"/>
        </a:p>
      </dgm:t>
    </dgm:pt>
    <dgm:pt modelId="{E8E15ADE-90CC-4470-BDD7-52F541EA68B7}" type="sibTrans" cxnId="{E9811607-B93D-4164-9E19-16EF732E7DAD}">
      <dgm:prSet/>
      <dgm:spPr/>
      <dgm:t>
        <a:bodyPr/>
        <a:lstStyle/>
        <a:p>
          <a:endParaRPr lang="ru-RU"/>
        </a:p>
      </dgm:t>
    </dgm:pt>
    <dgm:pt modelId="{A485DC11-99F9-44B9-AEFB-BC367D6FD32F}">
      <dgm:prSet phldrT="[Текст]" custT="1"/>
      <dgm:spPr/>
      <dgm:t>
        <a:bodyPr/>
        <a:lstStyle/>
        <a:p>
          <a:r>
            <a:rPr lang="ru-RU" sz="3600" b="1" kern="1200" dirty="0" smtClean="0">
              <a:solidFill>
                <a:srgbClr val="4D8729"/>
              </a:solidFill>
              <a:latin typeface="Lookpeach Font TH"/>
              <a:ea typeface="Lookpeach Font TH"/>
              <a:cs typeface="Lookpeach Font TH"/>
            </a:rPr>
            <a:t>Печёночные</a:t>
          </a:r>
          <a:endParaRPr lang="ru-RU" sz="3600" b="1" kern="1200" dirty="0">
            <a:solidFill>
              <a:srgbClr val="4D8729"/>
            </a:solidFill>
            <a:latin typeface="Lookpeach Font TH"/>
            <a:ea typeface="Lookpeach Font TH"/>
            <a:cs typeface="Lookpeach Font TH"/>
          </a:endParaRPr>
        </a:p>
      </dgm:t>
    </dgm:pt>
    <dgm:pt modelId="{6FD9DDA3-71B9-4CEA-942C-1BA129FCEDE0}" type="parTrans" cxnId="{71E000DC-4C03-4C8E-9404-88974A1B6E63}">
      <dgm:prSet/>
      <dgm:spPr/>
      <dgm:t>
        <a:bodyPr/>
        <a:lstStyle/>
        <a:p>
          <a:endParaRPr lang="ru-RU"/>
        </a:p>
      </dgm:t>
    </dgm:pt>
    <dgm:pt modelId="{047025D0-DEFB-4572-AEA7-4969886174DB}" type="sibTrans" cxnId="{71E000DC-4C03-4C8E-9404-88974A1B6E63}">
      <dgm:prSet/>
      <dgm:spPr/>
      <dgm:t>
        <a:bodyPr/>
        <a:lstStyle/>
        <a:p>
          <a:endParaRPr lang="ru-RU"/>
        </a:p>
      </dgm:t>
    </dgm:pt>
    <dgm:pt modelId="{1ADC216D-51E6-4AA7-9DE5-3A8E4B7DD8F3}">
      <dgm:prSet phldrT="[Текст]" custT="1"/>
      <dgm:spPr/>
      <dgm:t>
        <a:bodyPr/>
        <a:lstStyle/>
        <a:p>
          <a:r>
            <a:rPr lang="ru-RU" sz="3600" b="1" kern="1200" dirty="0" smtClean="0">
              <a:solidFill>
                <a:srgbClr val="4D8729"/>
              </a:solidFill>
              <a:latin typeface="Lookpeach Font TH"/>
              <a:ea typeface="Lookpeach Font TH"/>
              <a:cs typeface="Lookpeach Font TH"/>
            </a:rPr>
            <a:t>Листостебельные</a:t>
          </a:r>
          <a:endParaRPr lang="ru-RU" sz="3600" b="1" kern="1200" dirty="0">
            <a:solidFill>
              <a:srgbClr val="4D8729"/>
            </a:solidFill>
            <a:latin typeface="Lookpeach Font TH"/>
            <a:ea typeface="Lookpeach Font TH"/>
            <a:cs typeface="Lookpeach Font TH"/>
          </a:endParaRPr>
        </a:p>
      </dgm:t>
    </dgm:pt>
    <dgm:pt modelId="{41860412-8D4B-4910-BA38-F2E9EAE19271}" type="parTrans" cxnId="{3C285B21-BEA2-45AB-AEF1-47B08BFE127B}">
      <dgm:prSet/>
      <dgm:spPr/>
      <dgm:t>
        <a:bodyPr/>
        <a:lstStyle/>
        <a:p>
          <a:endParaRPr lang="ru-RU"/>
        </a:p>
      </dgm:t>
    </dgm:pt>
    <dgm:pt modelId="{3D81DECE-7C25-4D81-807A-E236A2913FEE}" type="sibTrans" cxnId="{3C285B21-BEA2-45AB-AEF1-47B08BFE127B}">
      <dgm:prSet/>
      <dgm:spPr/>
      <dgm:t>
        <a:bodyPr/>
        <a:lstStyle/>
        <a:p>
          <a:endParaRPr lang="ru-RU"/>
        </a:p>
      </dgm:t>
    </dgm:pt>
    <dgm:pt modelId="{3FFB3ABF-A4E4-483D-B04E-1A24A027FD82}">
      <dgm:prSet custT="1"/>
      <dgm:spPr/>
      <dgm:t>
        <a:bodyPr/>
        <a:lstStyle/>
        <a:p>
          <a:pPr marL="0" lvl="0" algn="ctr" defTabSz="914400" rtl="0" eaLnBrk="1" latinLnBrk="0" hangingPunct="1"/>
          <a:r>
            <a:rPr lang="ru-RU" sz="2800" b="1" kern="1200" dirty="0" smtClean="0">
              <a:solidFill>
                <a:srgbClr val="4D8729"/>
              </a:solidFill>
              <a:latin typeface="Lookpeach Font TH"/>
              <a:ea typeface="Lookpeach Font TH"/>
              <a:cs typeface="Lookpeach Font TH"/>
            </a:rPr>
            <a:t>Тело представлено слоевищем </a:t>
          </a:r>
          <a:endParaRPr lang="ru-RU" sz="2800" b="1" kern="1200" dirty="0">
            <a:solidFill>
              <a:srgbClr val="4D8729"/>
            </a:solidFill>
            <a:latin typeface="Lookpeach Font TH"/>
            <a:ea typeface="Lookpeach Font TH"/>
            <a:cs typeface="Lookpeach Font TH"/>
          </a:endParaRPr>
        </a:p>
      </dgm:t>
    </dgm:pt>
    <dgm:pt modelId="{C59B5E41-E5D3-4F9A-8B61-C94CFB5A3C20}" type="parTrans" cxnId="{1577FFA9-C0AD-4880-AE02-137467B36BDC}">
      <dgm:prSet/>
      <dgm:spPr/>
      <dgm:t>
        <a:bodyPr/>
        <a:lstStyle/>
        <a:p>
          <a:endParaRPr lang="ru-RU"/>
        </a:p>
      </dgm:t>
    </dgm:pt>
    <dgm:pt modelId="{6699EC60-218A-482A-BBD9-20FDC7B826EE}" type="sibTrans" cxnId="{1577FFA9-C0AD-4880-AE02-137467B36BDC}">
      <dgm:prSet/>
      <dgm:spPr/>
      <dgm:t>
        <a:bodyPr/>
        <a:lstStyle/>
        <a:p>
          <a:endParaRPr lang="ru-RU"/>
        </a:p>
      </dgm:t>
    </dgm:pt>
    <dgm:pt modelId="{36317FC9-EF3E-477D-8E28-F03990B4E41C}">
      <dgm:prSet custT="1"/>
      <dgm:spPr/>
      <dgm:t>
        <a:bodyPr/>
        <a:lstStyle/>
        <a:p>
          <a:endParaRPr lang="ru-RU" sz="3600" b="0" kern="1200" dirty="0">
            <a:solidFill>
              <a:srgbClr val="4D8729"/>
            </a:solidFill>
            <a:latin typeface="Lookpeach Font TH"/>
            <a:ea typeface="Lookpeach Font TH"/>
            <a:cs typeface="Lookpeach Font TH"/>
          </a:endParaRPr>
        </a:p>
      </dgm:t>
    </dgm:pt>
    <dgm:pt modelId="{CEC4EE63-1B65-42DD-B12B-3DDAD6C2C8CA}" type="parTrans" cxnId="{5CCC9FE9-9B70-4813-BF99-9561890E915F}">
      <dgm:prSet/>
      <dgm:spPr/>
      <dgm:t>
        <a:bodyPr/>
        <a:lstStyle/>
        <a:p>
          <a:endParaRPr lang="ru-RU"/>
        </a:p>
      </dgm:t>
    </dgm:pt>
    <dgm:pt modelId="{E2847D7D-2600-4CE7-B653-D90074ADFFE5}" type="sibTrans" cxnId="{5CCC9FE9-9B70-4813-BF99-9561890E915F}">
      <dgm:prSet/>
      <dgm:spPr/>
      <dgm:t>
        <a:bodyPr/>
        <a:lstStyle/>
        <a:p>
          <a:endParaRPr lang="ru-RU"/>
        </a:p>
      </dgm:t>
    </dgm:pt>
    <dgm:pt modelId="{54AC320E-11BF-4E09-9987-3CC4355048D0}" type="pres">
      <dgm:prSet presAssocID="{585A2E77-BC10-48C2-9BA1-8D3DC98F5674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E11916B5-09B3-41E3-8896-DC089EB656C0}" type="pres">
      <dgm:prSet presAssocID="{1DC27815-E39B-4F67-8993-5BC036530B17}" presName="hierRoot1" presStyleCnt="0">
        <dgm:presLayoutVars>
          <dgm:hierBranch val="init"/>
        </dgm:presLayoutVars>
      </dgm:prSet>
      <dgm:spPr/>
    </dgm:pt>
    <dgm:pt modelId="{CA90A8E4-F62D-4AD6-AD79-7D02889EA814}" type="pres">
      <dgm:prSet presAssocID="{1DC27815-E39B-4F67-8993-5BC036530B17}" presName="rootComposite1" presStyleCnt="0"/>
      <dgm:spPr/>
    </dgm:pt>
    <dgm:pt modelId="{608D974E-005E-4CC0-86A6-5346118F0976}" type="pres">
      <dgm:prSet presAssocID="{1DC27815-E39B-4F67-8993-5BC036530B17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2EEBAAF-6535-4B23-9106-B5C4663A9A8F}" type="pres">
      <dgm:prSet presAssocID="{1DC27815-E39B-4F67-8993-5BC036530B17}" presName="rootConnector1" presStyleLbl="node1" presStyleIdx="0" presStyleCnt="0"/>
      <dgm:spPr/>
      <dgm:t>
        <a:bodyPr/>
        <a:lstStyle/>
        <a:p>
          <a:endParaRPr lang="ru-RU"/>
        </a:p>
      </dgm:t>
    </dgm:pt>
    <dgm:pt modelId="{FB2F637A-6092-4057-9D9B-C322547A4724}" type="pres">
      <dgm:prSet presAssocID="{1DC27815-E39B-4F67-8993-5BC036530B17}" presName="hierChild2" presStyleCnt="0"/>
      <dgm:spPr/>
    </dgm:pt>
    <dgm:pt modelId="{5BA4404C-29DC-432F-889B-04D2DE9AF31C}" type="pres">
      <dgm:prSet presAssocID="{6FD9DDA3-71B9-4CEA-942C-1BA129FCEDE0}" presName="Name37" presStyleLbl="parChTrans1D2" presStyleIdx="0" presStyleCnt="2"/>
      <dgm:spPr/>
      <dgm:t>
        <a:bodyPr/>
        <a:lstStyle/>
        <a:p>
          <a:endParaRPr lang="ru-RU"/>
        </a:p>
      </dgm:t>
    </dgm:pt>
    <dgm:pt modelId="{A1A2B939-D7D3-4DFC-859E-B42F2C476ED9}" type="pres">
      <dgm:prSet presAssocID="{A485DC11-99F9-44B9-AEFB-BC367D6FD32F}" presName="hierRoot2" presStyleCnt="0">
        <dgm:presLayoutVars>
          <dgm:hierBranch val="init"/>
        </dgm:presLayoutVars>
      </dgm:prSet>
      <dgm:spPr/>
    </dgm:pt>
    <dgm:pt modelId="{80314502-7837-4365-8F5E-4AD304208D7A}" type="pres">
      <dgm:prSet presAssocID="{A485DC11-99F9-44B9-AEFB-BC367D6FD32F}" presName="rootComposite" presStyleCnt="0"/>
      <dgm:spPr/>
    </dgm:pt>
    <dgm:pt modelId="{5BD1DFD0-4BBC-45F0-A98C-263D6E731E60}" type="pres">
      <dgm:prSet presAssocID="{A485DC11-99F9-44B9-AEFB-BC367D6FD32F}" presName="rootText" presStyleLbl="node2" presStyleIdx="0" presStyleCnt="2" custScaleX="10476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78E5049-1DEA-4417-8919-4004EA5ACE07}" type="pres">
      <dgm:prSet presAssocID="{A485DC11-99F9-44B9-AEFB-BC367D6FD32F}" presName="rootConnector" presStyleLbl="node2" presStyleIdx="0" presStyleCnt="2"/>
      <dgm:spPr/>
      <dgm:t>
        <a:bodyPr/>
        <a:lstStyle/>
        <a:p>
          <a:endParaRPr lang="ru-RU"/>
        </a:p>
      </dgm:t>
    </dgm:pt>
    <dgm:pt modelId="{37DD0E13-2A20-4C87-BE79-67CD86767BB0}" type="pres">
      <dgm:prSet presAssocID="{A485DC11-99F9-44B9-AEFB-BC367D6FD32F}" presName="hierChild4" presStyleCnt="0"/>
      <dgm:spPr/>
    </dgm:pt>
    <dgm:pt modelId="{A3DEBB07-C44A-4BDB-B873-FD4E2F9CBAC9}" type="pres">
      <dgm:prSet presAssocID="{C59B5E41-E5D3-4F9A-8B61-C94CFB5A3C20}" presName="Name37" presStyleLbl="parChTrans1D3" presStyleIdx="0" presStyleCnt="2"/>
      <dgm:spPr/>
      <dgm:t>
        <a:bodyPr/>
        <a:lstStyle/>
        <a:p>
          <a:endParaRPr lang="ru-RU"/>
        </a:p>
      </dgm:t>
    </dgm:pt>
    <dgm:pt modelId="{E71CB105-AE2F-4463-941C-BB0A5D4ACF13}" type="pres">
      <dgm:prSet presAssocID="{3FFB3ABF-A4E4-483D-B04E-1A24A027FD82}" presName="hierRoot2" presStyleCnt="0">
        <dgm:presLayoutVars>
          <dgm:hierBranch val="init"/>
        </dgm:presLayoutVars>
      </dgm:prSet>
      <dgm:spPr/>
    </dgm:pt>
    <dgm:pt modelId="{634D8456-A453-4E56-BC1B-9B9D97AFC61B}" type="pres">
      <dgm:prSet presAssocID="{3FFB3ABF-A4E4-483D-B04E-1A24A027FD82}" presName="rootComposite" presStyleCnt="0"/>
      <dgm:spPr/>
    </dgm:pt>
    <dgm:pt modelId="{84443C0A-9FC1-4CD2-95B7-2BA736ADA375}" type="pres">
      <dgm:prSet presAssocID="{3FFB3ABF-A4E4-483D-B04E-1A24A027FD82}" presName="rootText" presStyleLbl="node3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BEF253B-F882-499A-8137-6E3BF9F35814}" type="pres">
      <dgm:prSet presAssocID="{3FFB3ABF-A4E4-483D-B04E-1A24A027FD82}" presName="rootConnector" presStyleLbl="node3" presStyleIdx="0" presStyleCnt="2"/>
      <dgm:spPr/>
      <dgm:t>
        <a:bodyPr/>
        <a:lstStyle/>
        <a:p>
          <a:endParaRPr lang="ru-RU"/>
        </a:p>
      </dgm:t>
    </dgm:pt>
    <dgm:pt modelId="{58D4D4B7-9202-48DD-B443-2ADDB5D8A5DC}" type="pres">
      <dgm:prSet presAssocID="{3FFB3ABF-A4E4-483D-B04E-1A24A027FD82}" presName="hierChild4" presStyleCnt="0"/>
      <dgm:spPr/>
    </dgm:pt>
    <dgm:pt modelId="{F3AE14BB-15B6-4BAD-A8B9-63472BA028C6}" type="pres">
      <dgm:prSet presAssocID="{3FFB3ABF-A4E4-483D-B04E-1A24A027FD82}" presName="hierChild5" presStyleCnt="0"/>
      <dgm:spPr/>
    </dgm:pt>
    <dgm:pt modelId="{719DD2F3-DC99-41E6-8C6B-D30B70422B24}" type="pres">
      <dgm:prSet presAssocID="{A485DC11-99F9-44B9-AEFB-BC367D6FD32F}" presName="hierChild5" presStyleCnt="0"/>
      <dgm:spPr/>
    </dgm:pt>
    <dgm:pt modelId="{7F260EC9-B921-4795-ABA8-12D855CD9569}" type="pres">
      <dgm:prSet presAssocID="{41860412-8D4B-4910-BA38-F2E9EAE19271}" presName="Name37" presStyleLbl="parChTrans1D2" presStyleIdx="1" presStyleCnt="2"/>
      <dgm:spPr/>
      <dgm:t>
        <a:bodyPr/>
        <a:lstStyle/>
        <a:p>
          <a:endParaRPr lang="ru-RU"/>
        </a:p>
      </dgm:t>
    </dgm:pt>
    <dgm:pt modelId="{3CC329E8-AD5D-4B4B-A38D-C524E69D897F}" type="pres">
      <dgm:prSet presAssocID="{1ADC216D-51E6-4AA7-9DE5-3A8E4B7DD8F3}" presName="hierRoot2" presStyleCnt="0">
        <dgm:presLayoutVars>
          <dgm:hierBranch val="init"/>
        </dgm:presLayoutVars>
      </dgm:prSet>
      <dgm:spPr/>
    </dgm:pt>
    <dgm:pt modelId="{873539E0-74F5-4D70-AFC5-97B8A4F5AA66}" type="pres">
      <dgm:prSet presAssocID="{1ADC216D-51E6-4AA7-9DE5-3A8E4B7DD8F3}" presName="rootComposite" presStyleCnt="0"/>
      <dgm:spPr/>
    </dgm:pt>
    <dgm:pt modelId="{B36DAE60-F481-413A-B91B-31649F01A6EE}" type="pres">
      <dgm:prSet presAssocID="{1ADC216D-51E6-4AA7-9DE5-3A8E4B7DD8F3}" presName="rootText" presStyleLbl="node2" presStyleIdx="1" presStyleCnt="2" custScaleX="10543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6FD9CBF-F194-4026-B9CD-EFD40F2F619B}" type="pres">
      <dgm:prSet presAssocID="{1ADC216D-51E6-4AA7-9DE5-3A8E4B7DD8F3}" presName="rootConnector" presStyleLbl="node2" presStyleIdx="1" presStyleCnt="2"/>
      <dgm:spPr/>
      <dgm:t>
        <a:bodyPr/>
        <a:lstStyle/>
        <a:p>
          <a:endParaRPr lang="ru-RU"/>
        </a:p>
      </dgm:t>
    </dgm:pt>
    <dgm:pt modelId="{498F3A41-ED21-46A5-B0E5-4A800E8F8044}" type="pres">
      <dgm:prSet presAssocID="{1ADC216D-51E6-4AA7-9DE5-3A8E4B7DD8F3}" presName="hierChild4" presStyleCnt="0"/>
      <dgm:spPr/>
    </dgm:pt>
    <dgm:pt modelId="{100902DD-39AB-4670-95EB-84E2FD5AFAF9}" type="pres">
      <dgm:prSet presAssocID="{CEC4EE63-1B65-42DD-B12B-3DDAD6C2C8CA}" presName="Name37" presStyleLbl="parChTrans1D3" presStyleIdx="1" presStyleCnt="2"/>
      <dgm:spPr/>
      <dgm:t>
        <a:bodyPr/>
        <a:lstStyle/>
        <a:p>
          <a:endParaRPr lang="ru-RU"/>
        </a:p>
      </dgm:t>
    </dgm:pt>
    <dgm:pt modelId="{06E311EA-2F6A-4A3B-8A16-F2B83556F2D9}" type="pres">
      <dgm:prSet presAssocID="{36317FC9-EF3E-477D-8E28-F03990B4E41C}" presName="hierRoot2" presStyleCnt="0">
        <dgm:presLayoutVars>
          <dgm:hierBranch val="init"/>
        </dgm:presLayoutVars>
      </dgm:prSet>
      <dgm:spPr/>
    </dgm:pt>
    <dgm:pt modelId="{A06F746A-1F59-46C5-8C07-FF3157274560}" type="pres">
      <dgm:prSet presAssocID="{36317FC9-EF3E-477D-8E28-F03990B4E41C}" presName="rootComposite" presStyleCnt="0"/>
      <dgm:spPr/>
    </dgm:pt>
    <dgm:pt modelId="{09269356-A21D-4BBA-9B35-928EF4A7446B}" type="pres">
      <dgm:prSet presAssocID="{36317FC9-EF3E-477D-8E28-F03990B4E41C}" presName="rootText" presStyleLbl="node3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4767D98-9F05-489D-B78F-815D4444AECA}" type="pres">
      <dgm:prSet presAssocID="{36317FC9-EF3E-477D-8E28-F03990B4E41C}" presName="rootConnector" presStyleLbl="node3" presStyleIdx="1" presStyleCnt="2"/>
      <dgm:spPr/>
      <dgm:t>
        <a:bodyPr/>
        <a:lstStyle/>
        <a:p>
          <a:endParaRPr lang="ru-RU"/>
        </a:p>
      </dgm:t>
    </dgm:pt>
    <dgm:pt modelId="{34451276-735B-4312-9013-EF0127678D99}" type="pres">
      <dgm:prSet presAssocID="{36317FC9-EF3E-477D-8E28-F03990B4E41C}" presName="hierChild4" presStyleCnt="0"/>
      <dgm:spPr/>
    </dgm:pt>
    <dgm:pt modelId="{ECF0FE03-679C-4A83-A584-491FBD3DE618}" type="pres">
      <dgm:prSet presAssocID="{36317FC9-EF3E-477D-8E28-F03990B4E41C}" presName="hierChild5" presStyleCnt="0"/>
      <dgm:spPr/>
    </dgm:pt>
    <dgm:pt modelId="{5A7B9A8A-A56F-40FA-BD03-46069FF92762}" type="pres">
      <dgm:prSet presAssocID="{1ADC216D-51E6-4AA7-9DE5-3A8E4B7DD8F3}" presName="hierChild5" presStyleCnt="0"/>
      <dgm:spPr/>
    </dgm:pt>
    <dgm:pt modelId="{80FBDED3-DCD5-4F1C-95EA-CC2E276B003C}" type="pres">
      <dgm:prSet presAssocID="{1DC27815-E39B-4F67-8993-5BC036530B17}" presName="hierChild3" presStyleCnt="0"/>
      <dgm:spPr/>
    </dgm:pt>
  </dgm:ptLst>
  <dgm:cxnLst>
    <dgm:cxn modelId="{F2937011-67DC-416F-86C2-7D752CE9978F}" type="presOf" srcId="{3FFB3ABF-A4E4-483D-B04E-1A24A027FD82}" destId="{84443C0A-9FC1-4CD2-95B7-2BA736ADA375}" srcOrd="0" destOrd="0" presId="urn:microsoft.com/office/officeart/2005/8/layout/orgChart1"/>
    <dgm:cxn modelId="{484346E1-7E8D-473B-BAE1-224F117AB692}" type="presOf" srcId="{1ADC216D-51E6-4AA7-9DE5-3A8E4B7DD8F3}" destId="{B36DAE60-F481-413A-B91B-31649F01A6EE}" srcOrd="0" destOrd="0" presId="urn:microsoft.com/office/officeart/2005/8/layout/orgChart1"/>
    <dgm:cxn modelId="{06926624-181D-4053-8EE8-8ED48F0F973A}" type="presOf" srcId="{1DC27815-E39B-4F67-8993-5BC036530B17}" destId="{608D974E-005E-4CC0-86A6-5346118F0976}" srcOrd="0" destOrd="0" presId="urn:microsoft.com/office/officeart/2005/8/layout/orgChart1"/>
    <dgm:cxn modelId="{5CCC9FE9-9B70-4813-BF99-9561890E915F}" srcId="{1ADC216D-51E6-4AA7-9DE5-3A8E4B7DD8F3}" destId="{36317FC9-EF3E-477D-8E28-F03990B4E41C}" srcOrd="0" destOrd="0" parTransId="{CEC4EE63-1B65-42DD-B12B-3DDAD6C2C8CA}" sibTransId="{E2847D7D-2600-4CE7-B653-D90074ADFFE5}"/>
    <dgm:cxn modelId="{800A470D-B502-4FBC-8DA2-8EB0706329CD}" type="presOf" srcId="{36317FC9-EF3E-477D-8E28-F03990B4E41C}" destId="{09269356-A21D-4BBA-9B35-928EF4A7446B}" srcOrd="0" destOrd="0" presId="urn:microsoft.com/office/officeart/2005/8/layout/orgChart1"/>
    <dgm:cxn modelId="{71E000DC-4C03-4C8E-9404-88974A1B6E63}" srcId="{1DC27815-E39B-4F67-8993-5BC036530B17}" destId="{A485DC11-99F9-44B9-AEFB-BC367D6FD32F}" srcOrd="0" destOrd="0" parTransId="{6FD9DDA3-71B9-4CEA-942C-1BA129FCEDE0}" sibTransId="{047025D0-DEFB-4572-AEA7-4969886174DB}"/>
    <dgm:cxn modelId="{E026FA6B-4A5A-499B-9618-D491849A69BA}" type="presOf" srcId="{3FFB3ABF-A4E4-483D-B04E-1A24A027FD82}" destId="{4BEF253B-F882-499A-8137-6E3BF9F35814}" srcOrd="1" destOrd="0" presId="urn:microsoft.com/office/officeart/2005/8/layout/orgChart1"/>
    <dgm:cxn modelId="{3C285B21-BEA2-45AB-AEF1-47B08BFE127B}" srcId="{1DC27815-E39B-4F67-8993-5BC036530B17}" destId="{1ADC216D-51E6-4AA7-9DE5-3A8E4B7DD8F3}" srcOrd="1" destOrd="0" parTransId="{41860412-8D4B-4910-BA38-F2E9EAE19271}" sibTransId="{3D81DECE-7C25-4D81-807A-E236A2913FEE}"/>
    <dgm:cxn modelId="{432E902B-97C8-4145-B0AD-DB1C07E0B406}" type="presOf" srcId="{1DC27815-E39B-4F67-8993-5BC036530B17}" destId="{22EEBAAF-6535-4B23-9106-B5C4663A9A8F}" srcOrd="1" destOrd="0" presId="urn:microsoft.com/office/officeart/2005/8/layout/orgChart1"/>
    <dgm:cxn modelId="{1577FFA9-C0AD-4880-AE02-137467B36BDC}" srcId="{A485DC11-99F9-44B9-AEFB-BC367D6FD32F}" destId="{3FFB3ABF-A4E4-483D-B04E-1A24A027FD82}" srcOrd="0" destOrd="0" parTransId="{C59B5E41-E5D3-4F9A-8B61-C94CFB5A3C20}" sibTransId="{6699EC60-218A-482A-BBD9-20FDC7B826EE}"/>
    <dgm:cxn modelId="{E9811607-B93D-4164-9E19-16EF732E7DAD}" srcId="{585A2E77-BC10-48C2-9BA1-8D3DC98F5674}" destId="{1DC27815-E39B-4F67-8993-5BC036530B17}" srcOrd="0" destOrd="0" parTransId="{6F78A484-AC21-48E2-AF79-0E020391E758}" sibTransId="{E8E15ADE-90CC-4470-BDD7-52F541EA68B7}"/>
    <dgm:cxn modelId="{1F4DA757-1669-4C6D-88B0-FBDBD28BE07D}" type="presOf" srcId="{A485DC11-99F9-44B9-AEFB-BC367D6FD32F}" destId="{678E5049-1DEA-4417-8919-4004EA5ACE07}" srcOrd="1" destOrd="0" presId="urn:microsoft.com/office/officeart/2005/8/layout/orgChart1"/>
    <dgm:cxn modelId="{AE90E835-24DA-4B19-A8BA-DB3F451063C9}" type="presOf" srcId="{41860412-8D4B-4910-BA38-F2E9EAE19271}" destId="{7F260EC9-B921-4795-ABA8-12D855CD9569}" srcOrd="0" destOrd="0" presId="urn:microsoft.com/office/officeart/2005/8/layout/orgChart1"/>
    <dgm:cxn modelId="{73827DE9-F5A1-48B5-A5CC-E9E5A8DE7DFB}" type="presOf" srcId="{CEC4EE63-1B65-42DD-B12B-3DDAD6C2C8CA}" destId="{100902DD-39AB-4670-95EB-84E2FD5AFAF9}" srcOrd="0" destOrd="0" presId="urn:microsoft.com/office/officeart/2005/8/layout/orgChart1"/>
    <dgm:cxn modelId="{22C0C819-5401-46C9-A881-2FB4B2633972}" type="presOf" srcId="{1ADC216D-51E6-4AA7-9DE5-3A8E4B7DD8F3}" destId="{06FD9CBF-F194-4026-B9CD-EFD40F2F619B}" srcOrd="1" destOrd="0" presId="urn:microsoft.com/office/officeart/2005/8/layout/orgChart1"/>
    <dgm:cxn modelId="{EADDF79A-D3D5-4143-AD05-0BE4968A862F}" type="presOf" srcId="{C59B5E41-E5D3-4F9A-8B61-C94CFB5A3C20}" destId="{A3DEBB07-C44A-4BDB-B873-FD4E2F9CBAC9}" srcOrd="0" destOrd="0" presId="urn:microsoft.com/office/officeart/2005/8/layout/orgChart1"/>
    <dgm:cxn modelId="{ECDFE269-FA99-4633-82E0-9DB90D1C82EA}" type="presOf" srcId="{6FD9DDA3-71B9-4CEA-942C-1BA129FCEDE0}" destId="{5BA4404C-29DC-432F-889B-04D2DE9AF31C}" srcOrd="0" destOrd="0" presId="urn:microsoft.com/office/officeart/2005/8/layout/orgChart1"/>
    <dgm:cxn modelId="{DD712BBA-F688-41AA-8247-F1540EE51BA0}" type="presOf" srcId="{A485DC11-99F9-44B9-AEFB-BC367D6FD32F}" destId="{5BD1DFD0-4BBC-45F0-A98C-263D6E731E60}" srcOrd="0" destOrd="0" presId="urn:microsoft.com/office/officeart/2005/8/layout/orgChart1"/>
    <dgm:cxn modelId="{9404735E-B447-458A-89C0-948B00D949C3}" type="presOf" srcId="{585A2E77-BC10-48C2-9BA1-8D3DC98F5674}" destId="{54AC320E-11BF-4E09-9987-3CC4355048D0}" srcOrd="0" destOrd="0" presId="urn:microsoft.com/office/officeart/2005/8/layout/orgChart1"/>
    <dgm:cxn modelId="{DDD5FE33-369A-476C-B419-B4666A48EC5A}" type="presOf" srcId="{36317FC9-EF3E-477D-8E28-F03990B4E41C}" destId="{A4767D98-9F05-489D-B78F-815D4444AECA}" srcOrd="1" destOrd="0" presId="urn:microsoft.com/office/officeart/2005/8/layout/orgChart1"/>
    <dgm:cxn modelId="{221875DA-3F89-4255-9E21-B0CB93E62CBF}" type="presParOf" srcId="{54AC320E-11BF-4E09-9987-3CC4355048D0}" destId="{E11916B5-09B3-41E3-8896-DC089EB656C0}" srcOrd="0" destOrd="0" presId="urn:microsoft.com/office/officeart/2005/8/layout/orgChart1"/>
    <dgm:cxn modelId="{33A99FF8-64E8-49D9-AFA8-0BB9B3596066}" type="presParOf" srcId="{E11916B5-09B3-41E3-8896-DC089EB656C0}" destId="{CA90A8E4-F62D-4AD6-AD79-7D02889EA814}" srcOrd="0" destOrd="0" presId="urn:microsoft.com/office/officeart/2005/8/layout/orgChart1"/>
    <dgm:cxn modelId="{53946CD7-7613-4834-A1E8-8CED68F28C17}" type="presParOf" srcId="{CA90A8E4-F62D-4AD6-AD79-7D02889EA814}" destId="{608D974E-005E-4CC0-86A6-5346118F0976}" srcOrd="0" destOrd="0" presId="urn:microsoft.com/office/officeart/2005/8/layout/orgChart1"/>
    <dgm:cxn modelId="{33FAB534-8186-4E3D-BA4B-77DF7F79C179}" type="presParOf" srcId="{CA90A8E4-F62D-4AD6-AD79-7D02889EA814}" destId="{22EEBAAF-6535-4B23-9106-B5C4663A9A8F}" srcOrd="1" destOrd="0" presId="urn:microsoft.com/office/officeart/2005/8/layout/orgChart1"/>
    <dgm:cxn modelId="{236E7EC4-ED5E-4C1F-B6D7-0CEF5C0FE172}" type="presParOf" srcId="{E11916B5-09B3-41E3-8896-DC089EB656C0}" destId="{FB2F637A-6092-4057-9D9B-C322547A4724}" srcOrd="1" destOrd="0" presId="urn:microsoft.com/office/officeart/2005/8/layout/orgChart1"/>
    <dgm:cxn modelId="{4B40C18F-DB4F-49C9-BE1B-3B9F7913998C}" type="presParOf" srcId="{FB2F637A-6092-4057-9D9B-C322547A4724}" destId="{5BA4404C-29DC-432F-889B-04D2DE9AF31C}" srcOrd="0" destOrd="0" presId="urn:microsoft.com/office/officeart/2005/8/layout/orgChart1"/>
    <dgm:cxn modelId="{35393774-331E-4A22-B06B-7F95E1AF8AF3}" type="presParOf" srcId="{FB2F637A-6092-4057-9D9B-C322547A4724}" destId="{A1A2B939-D7D3-4DFC-859E-B42F2C476ED9}" srcOrd="1" destOrd="0" presId="urn:microsoft.com/office/officeart/2005/8/layout/orgChart1"/>
    <dgm:cxn modelId="{44DBFF78-ABCC-4ABB-B4F4-F79F11A2FDDC}" type="presParOf" srcId="{A1A2B939-D7D3-4DFC-859E-B42F2C476ED9}" destId="{80314502-7837-4365-8F5E-4AD304208D7A}" srcOrd="0" destOrd="0" presId="urn:microsoft.com/office/officeart/2005/8/layout/orgChart1"/>
    <dgm:cxn modelId="{06C7C7EA-478E-4395-9B6A-711B76196A3A}" type="presParOf" srcId="{80314502-7837-4365-8F5E-4AD304208D7A}" destId="{5BD1DFD0-4BBC-45F0-A98C-263D6E731E60}" srcOrd="0" destOrd="0" presId="urn:microsoft.com/office/officeart/2005/8/layout/orgChart1"/>
    <dgm:cxn modelId="{B149A774-9CF9-4DE7-B98C-AC6D7A469CC1}" type="presParOf" srcId="{80314502-7837-4365-8F5E-4AD304208D7A}" destId="{678E5049-1DEA-4417-8919-4004EA5ACE07}" srcOrd="1" destOrd="0" presId="urn:microsoft.com/office/officeart/2005/8/layout/orgChart1"/>
    <dgm:cxn modelId="{E45DA855-262B-488E-9957-1B64F08098D5}" type="presParOf" srcId="{A1A2B939-D7D3-4DFC-859E-B42F2C476ED9}" destId="{37DD0E13-2A20-4C87-BE79-67CD86767BB0}" srcOrd="1" destOrd="0" presId="urn:microsoft.com/office/officeart/2005/8/layout/orgChart1"/>
    <dgm:cxn modelId="{F3341694-FA0C-4DD9-997E-7D4AA65A17C0}" type="presParOf" srcId="{37DD0E13-2A20-4C87-BE79-67CD86767BB0}" destId="{A3DEBB07-C44A-4BDB-B873-FD4E2F9CBAC9}" srcOrd="0" destOrd="0" presId="urn:microsoft.com/office/officeart/2005/8/layout/orgChart1"/>
    <dgm:cxn modelId="{A3E7D525-D215-42C2-A32B-D277D8CAD7C4}" type="presParOf" srcId="{37DD0E13-2A20-4C87-BE79-67CD86767BB0}" destId="{E71CB105-AE2F-4463-941C-BB0A5D4ACF13}" srcOrd="1" destOrd="0" presId="urn:microsoft.com/office/officeart/2005/8/layout/orgChart1"/>
    <dgm:cxn modelId="{D22FB3B2-6F67-42A6-BDA6-5DB6E25942CD}" type="presParOf" srcId="{E71CB105-AE2F-4463-941C-BB0A5D4ACF13}" destId="{634D8456-A453-4E56-BC1B-9B9D97AFC61B}" srcOrd="0" destOrd="0" presId="urn:microsoft.com/office/officeart/2005/8/layout/orgChart1"/>
    <dgm:cxn modelId="{B7CC062D-BF13-4F5E-A65B-833D3303E0D1}" type="presParOf" srcId="{634D8456-A453-4E56-BC1B-9B9D97AFC61B}" destId="{84443C0A-9FC1-4CD2-95B7-2BA736ADA375}" srcOrd="0" destOrd="0" presId="urn:microsoft.com/office/officeart/2005/8/layout/orgChart1"/>
    <dgm:cxn modelId="{0194909F-4F99-4AD8-85E7-C2C5270311C4}" type="presParOf" srcId="{634D8456-A453-4E56-BC1B-9B9D97AFC61B}" destId="{4BEF253B-F882-499A-8137-6E3BF9F35814}" srcOrd="1" destOrd="0" presId="urn:microsoft.com/office/officeart/2005/8/layout/orgChart1"/>
    <dgm:cxn modelId="{772C354F-C5CB-460D-8CA0-39A0F9B199FB}" type="presParOf" srcId="{E71CB105-AE2F-4463-941C-BB0A5D4ACF13}" destId="{58D4D4B7-9202-48DD-B443-2ADDB5D8A5DC}" srcOrd="1" destOrd="0" presId="urn:microsoft.com/office/officeart/2005/8/layout/orgChart1"/>
    <dgm:cxn modelId="{BDDDA198-F97A-4965-B3C9-D47E2323228B}" type="presParOf" srcId="{E71CB105-AE2F-4463-941C-BB0A5D4ACF13}" destId="{F3AE14BB-15B6-4BAD-A8B9-63472BA028C6}" srcOrd="2" destOrd="0" presId="urn:microsoft.com/office/officeart/2005/8/layout/orgChart1"/>
    <dgm:cxn modelId="{5DD8E4A8-5D9C-4875-BC23-927FA7DB29AA}" type="presParOf" srcId="{A1A2B939-D7D3-4DFC-859E-B42F2C476ED9}" destId="{719DD2F3-DC99-41E6-8C6B-D30B70422B24}" srcOrd="2" destOrd="0" presId="urn:microsoft.com/office/officeart/2005/8/layout/orgChart1"/>
    <dgm:cxn modelId="{CF821586-AA91-4B13-B794-4E11425CB139}" type="presParOf" srcId="{FB2F637A-6092-4057-9D9B-C322547A4724}" destId="{7F260EC9-B921-4795-ABA8-12D855CD9569}" srcOrd="2" destOrd="0" presId="urn:microsoft.com/office/officeart/2005/8/layout/orgChart1"/>
    <dgm:cxn modelId="{F9C65176-56E0-40D0-ABD0-40B3549D3DBD}" type="presParOf" srcId="{FB2F637A-6092-4057-9D9B-C322547A4724}" destId="{3CC329E8-AD5D-4B4B-A38D-C524E69D897F}" srcOrd="3" destOrd="0" presId="urn:microsoft.com/office/officeart/2005/8/layout/orgChart1"/>
    <dgm:cxn modelId="{7044A25A-3620-4F52-A674-970B512EFD3E}" type="presParOf" srcId="{3CC329E8-AD5D-4B4B-A38D-C524E69D897F}" destId="{873539E0-74F5-4D70-AFC5-97B8A4F5AA66}" srcOrd="0" destOrd="0" presId="urn:microsoft.com/office/officeart/2005/8/layout/orgChart1"/>
    <dgm:cxn modelId="{43FDAFDD-4FD8-436E-8C30-C0A8D6F4AB34}" type="presParOf" srcId="{873539E0-74F5-4D70-AFC5-97B8A4F5AA66}" destId="{B36DAE60-F481-413A-B91B-31649F01A6EE}" srcOrd="0" destOrd="0" presId="urn:microsoft.com/office/officeart/2005/8/layout/orgChart1"/>
    <dgm:cxn modelId="{4D9CA920-F3A5-4844-81FB-6AB7B8F1EA05}" type="presParOf" srcId="{873539E0-74F5-4D70-AFC5-97B8A4F5AA66}" destId="{06FD9CBF-F194-4026-B9CD-EFD40F2F619B}" srcOrd="1" destOrd="0" presId="urn:microsoft.com/office/officeart/2005/8/layout/orgChart1"/>
    <dgm:cxn modelId="{D6E268C8-D3D1-4379-9688-24631FA2C662}" type="presParOf" srcId="{3CC329E8-AD5D-4B4B-A38D-C524E69D897F}" destId="{498F3A41-ED21-46A5-B0E5-4A800E8F8044}" srcOrd="1" destOrd="0" presId="urn:microsoft.com/office/officeart/2005/8/layout/orgChart1"/>
    <dgm:cxn modelId="{20211846-D9E1-4A28-B368-C59D6B0D95C7}" type="presParOf" srcId="{498F3A41-ED21-46A5-B0E5-4A800E8F8044}" destId="{100902DD-39AB-4670-95EB-84E2FD5AFAF9}" srcOrd="0" destOrd="0" presId="urn:microsoft.com/office/officeart/2005/8/layout/orgChart1"/>
    <dgm:cxn modelId="{7AE98F90-AAC1-49E1-A14B-F64D6D28C748}" type="presParOf" srcId="{498F3A41-ED21-46A5-B0E5-4A800E8F8044}" destId="{06E311EA-2F6A-4A3B-8A16-F2B83556F2D9}" srcOrd="1" destOrd="0" presId="urn:microsoft.com/office/officeart/2005/8/layout/orgChart1"/>
    <dgm:cxn modelId="{91E7CB84-EB96-42D1-9CCB-690F9EC5CC04}" type="presParOf" srcId="{06E311EA-2F6A-4A3B-8A16-F2B83556F2D9}" destId="{A06F746A-1F59-46C5-8C07-FF3157274560}" srcOrd="0" destOrd="0" presId="urn:microsoft.com/office/officeart/2005/8/layout/orgChart1"/>
    <dgm:cxn modelId="{CD5BD070-52C9-480B-9F21-E74EE3518EE6}" type="presParOf" srcId="{A06F746A-1F59-46C5-8C07-FF3157274560}" destId="{09269356-A21D-4BBA-9B35-928EF4A7446B}" srcOrd="0" destOrd="0" presId="urn:microsoft.com/office/officeart/2005/8/layout/orgChart1"/>
    <dgm:cxn modelId="{52F9AAAD-768D-4355-9ADC-9F3EEB121CB6}" type="presParOf" srcId="{A06F746A-1F59-46C5-8C07-FF3157274560}" destId="{A4767D98-9F05-489D-B78F-815D4444AECA}" srcOrd="1" destOrd="0" presId="urn:microsoft.com/office/officeart/2005/8/layout/orgChart1"/>
    <dgm:cxn modelId="{0FB13E72-5D79-44CC-B38A-DDD8A1EF0742}" type="presParOf" srcId="{06E311EA-2F6A-4A3B-8A16-F2B83556F2D9}" destId="{34451276-735B-4312-9013-EF0127678D99}" srcOrd="1" destOrd="0" presId="urn:microsoft.com/office/officeart/2005/8/layout/orgChart1"/>
    <dgm:cxn modelId="{81DE7CCA-16AB-4E24-B4FE-27C52B7D5046}" type="presParOf" srcId="{06E311EA-2F6A-4A3B-8A16-F2B83556F2D9}" destId="{ECF0FE03-679C-4A83-A584-491FBD3DE618}" srcOrd="2" destOrd="0" presId="urn:microsoft.com/office/officeart/2005/8/layout/orgChart1"/>
    <dgm:cxn modelId="{C11FF980-855B-436B-A355-D29C4BEF60AD}" type="presParOf" srcId="{3CC329E8-AD5D-4B4B-A38D-C524E69D897F}" destId="{5A7B9A8A-A56F-40FA-BD03-46069FF92762}" srcOrd="2" destOrd="0" presId="urn:microsoft.com/office/officeart/2005/8/layout/orgChart1"/>
    <dgm:cxn modelId="{7FA35FAF-C2D0-463B-9288-BAD4EFFDE8B9}" type="presParOf" srcId="{E11916B5-09B3-41E3-8896-DC089EB656C0}" destId="{80FBDED3-DCD5-4F1C-95EA-CC2E276B003C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0902DD-39AB-4670-95EB-84E2FD5AFAF9}">
      <dsp:nvSpPr>
        <dsp:cNvPr id="0" name=""/>
        <dsp:cNvSpPr/>
      </dsp:nvSpPr>
      <dsp:spPr>
        <a:xfrm>
          <a:off x="7822203" y="5089745"/>
          <a:ext cx="664983" cy="19341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34107"/>
              </a:lnTo>
              <a:lnTo>
                <a:pt x="664983" y="1934107"/>
              </a:lnTo>
            </a:path>
          </a:pathLst>
        </a:custGeom>
        <a:noFill/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260EC9-B921-4795-ABA8-12D855CD9569}">
      <dsp:nvSpPr>
        <dsp:cNvPr id="0" name=""/>
        <dsp:cNvSpPr/>
      </dsp:nvSpPr>
      <dsp:spPr>
        <a:xfrm>
          <a:off x="6951569" y="2104492"/>
          <a:ext cx="2643924" cy="88296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41480"/>
              </a:lnTo>
              <a:lnTo>
                <a:pt x="2643924" y="441480"/>
              </a:lnTo>
              <a:lnTo>
                <a:pt x="2643924" y="882961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3DEBB07-C44A-4BDB-B873-FD4E2F9CBAC9}">
      <dsp:nvSpPr>
        <dsp:cNvPr id="0" name=""/>
        <dsp:cNvSpPr/>
      </dsp:nvSpPr>
      <dsp:spPr>
        <a:xfrm>
          <a:off x="2531520" y="5089745"/>
          <a:ext cx="660733" cy="19341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34107"/>
              </a:lnTo>
              <a:lnTo>
                <a:pt x="660733" y="1934107"/>
              </a:lnTo>
            </a:path>
          </a:pathLst>
        </a:custGeom>
        <a:noFill/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A4404C-29DC-432F-889B-04D2DE9AF31C}">
      <dsp:nvSpPr>
        <dsp:cNvPr id="0" name=""/>
        <dsp:cNvSpPr/>
      </dsp:nvSpPr>
      <dsp:spPr>
        <a:xfrm>
          <a:off x="4293475" y="2104492"/>
          <a:ext cx="2658093" cy="882961"/>
        </a:xfrm>
        <a:custGeom>
          <a:avLst/>
          <a:gdLst/>
          <a:ahLst/>
          <a:cxnLst/>
          <a:rect l="0" t="0" r="0" b="0"/>
          <a:pathLst>
            <a:path>
              <a:moveTo>
                <a:pt x="2658093" y="0"/>
              </a:moveTo>
              <a:lnTo>
                <a:pt x="2658093" y="441480"/>
              </a:lnTo>
              <a:lnTo>
                <a:pt x="0" y="441480"/>
              </a:lnTo>
              <a:lnTo>
                <a:pt x="0" y="882961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8D974E-005E-4CC0-86A6-5346118F0976}">
      <dsp:nvSpPr>
        <dsp:cNvPr id="0" name=""/>
        <dsp:cNvSpPr/>
      </dsp:nvSpPr>
      <dsp:spPr>
        <a:xfrm>
          <a:off x="4849279" y="2202"/>
          <a:ext cx="4204580" cy="210229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400" b="1" kern="1200" dirty="0" smtClean="0">
              <a:solidFill>
                <a:srgbClr val="D84041"/>
              </a:solidFill>
              <a:latin typeface="Lookpeach Font TH"/>
              <a:ea typeface="Lookpeach Font TH"/>
              <a:cs typeface="Lookpeach Font TH"/>
            </a:rPr>
            <a:t>Мхи</a:t>
          </a:r>
          <a:endParaRPr lang="ru-RU" sz="4800" b="1" kern="1200" dirty="0">
            <a:solidFill>
              <a:srgbClr val="D84041"/>
            </a:solidFill>
            <a:latin typeface="Lookpeach Font TH"/>
            <a:ea typeface="Lookpeach Font TH"/>
            <a:cs typeface="Lookpeach Font TH"/>
          </a:endParaRPr>
        </a:p>
      </dsp:txBody>
      <dsp:txXfrm>
        <a:off x="4849279" y="2202"/>
        <a:ext cx="4204580" cy="2102290"/>
      </dsp:txXfrm>
    </dsp:sp>
    <dsp:sp modelId="{5BD1DFD0-4BBC-45F0-A98C-263D6E731E60}">
      <dsp:nvSpPr>
        <dsp:cNvPr id="0" name=""/>
        <dsp:cNvSpPr/>
      </dsp:nvSpPr>
      <dsp:spPr>
        <a:xfrm>
          <a:off x="2091032" y="2987454"/>
          <a:ext cx="4404886" cy="210229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 smtClean="0">
              <a:solidFill>
                <a:srgbClr val="4D8729"/>
              </a:solidFill>
              <a:latin typeface="Lookpeach Font TH"/>
              <a:ea typeface="Lookpeach Font TH"/>
              <a:cs typeface="Lookpeach Font TH"/>
            </a:rPr>
            <a:t>Печёночные</a:t>
          </a:r>
          <a:endParaRPr lang="ru-RU" sz="3600" b="1" kern="1200" dirty="0">
            <a:solidFill>
              <a:srgbClr val="4D8729"/>
            </a:solidFill>
            <a:latin typeface="Lookpeach Font TH"/>
            <a:ea typeface="Lookpeach Font TH"/>
            <a:cs typeface="Lookpeach Font TH"/>
          </a:endParaRPr>
        </a:p>
      </dsp:txBody>
      <dsp:txXfrm>
        <a:off x="2091032" y="2987454"/>
        <a:ext cx="4404886" cy="2102290"/>
      </dsp:txXfrm>
    </dsp:sp>
    <dsp:sp modelId="{84443C0A-9FC1-4CD2-95B7-2BA736ADA375}">
      <dsp:nvSpPr>
        <dsp:cNvPr id="0" name=""/>
        <dsp:cNvSpPr/>
      </dsp:nvSpPr>
      <dsp:spPr>
        <a:xfrm>
          <a:off x="3192253" y="5972707"/>
          <a:ext cx="4204580" cy="210229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algn="ctr" defTabSz="91440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rgbClr val="4D8729"/>
              </a:solidFill>
              <a:latin typeface="Lookpeach Font TH"/>
              <a:ea typeface="Lookpeach Font TH"/>
              <a:cs typeface="Lookpeach Font TH"/>
            </a:rPr>
            <a:t>Тело представлено слоевищем </a:t>
          </a:r>
          <a:endParaRPr lang="ru-RU" sz="2800" b="1" kern="1200" dirty="0">
            <a:solidFill>
              <a:srgbClr val="4D8729"/>
            </a:solidFill>
            <a:latin typeface="Lookpeach Font TH"/>
            <a:ea typeface="Lookpeach Font TH"/>
            <a:cs typeface="Lookpeach Font TH"/>
          </a:endParaRPr>
        </a:p>
      </dsp:txBody>
      <dsp:txXfrm>
        <a:off x="3192253" y="5972707"/>
        <a:ext cx="4204580" cy="2102290"/>
      </dsp:txXfrm>
    </dsp:sp>
    <dsp:sp modelId="{B36DAE60-F481-413A-B91B-31649F01A6EE}">
      <dsp:nvSpPr>
        <dsp:cNvPr id="0" name=""/>
        <dsp:cNvSpPr/>
      </dsp:nvSpPr>
      <dsp:spPr>
        <a:xfrm>
          <a:off x="7378880" y="2987454"/>
          <a:ext cx="4433225" cy="210229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 smtClean="0">
              <a:solidFill>
                <a:srgbClr val="4D8729"/>
              </a:solidFill>
              <a:latin typeface="Lookpeach Font TH"/>
              <a:ea typeface="Lookpeach Font TH"/>
              <a:cs typeface="Lookpeach Font TH"/>
            </a:rPr>
            <a:t>Листостебельные</a:t>
          </a:r>
          <a:endParaRPr lang="ru-RU" sz="3600" b="1" kern="1200" dirty="0">
            <a:solidFill>
              <a:srgbClr val="4D8729"/>
            </a:solidFill>
            <a:latin typeface="Lookpeach Font TH"/>
            <a:ea typeface="Lookpeach Font TH"/>
            <a:cs typeface="Lookpeach Font TH"/>
          </a:endParaRPr>
        </a:p>
      </dsp:txBody>
      <dsp:txXfrm>
        <a:off x="7378880" y="2987454"/>
        <a:ext cx="4433225" cy="2102290"/>
      </dsp:txXfrm>
    </dsp:sp>
    <dsp:sp modelId="{09269356-A21D-4BBA-9B35-928EF4A7446B}">
      <dsp:nvSpPr>
        <dsp:cNvPr id="0" name=""/>
        <dsp:cNvSpPr/>
      </dsp:nvSpPr>
      <dsp:spPr>
        <a:xfrm>
          <a:off x="8487187" y="5972707"/>
          <a:ext cx="4204580" cy="210229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b="0" kern="1200" dirty="0">
            <a:solidFill>
              <a:srgbClr val="4D8729"/>
            </a:solidFill>
            <a:latin typeface="Lookpeach Font TH"/>
            <a:ea typeface="Lookpeach Font TH"/>
            <a:cs typeface="Lookpeach Font TH"/>
          </a:endParaRPr>
        </a:p>
      </dsp:txBody>
      <dsp:txXfrm>
        <a:off x="8487187" y="5972707"/>
        <a:ext cx="4204580" cy="21022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1.png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6.png"/><Relationship Id="rId5" Type="http://schemas.openxmlformats.org/officeDocument/2006/relationships/image" Target="../media/image2.png"/><Relationship Id="rId4" Type="http://schemas.openxmlformats.org/officeDocument/2006/relationships/image" Target="../media/image2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sv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svg"/><Relationship Id="rId7" Type="http://schemas.openxmlformats.org/officeDocument/2006/relationships/diagramColors" Target="../diagrams/colors1.xml"/><Relationship Id="rId12" Type="http://schemas.openxmlformats.org/officeDocument/2006/relationships/image" Target="../media/image8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11" Type="http://schemas.openxmlformats.org/officeDocument/2006/relationships/image" Target="../media/image8.png"/><Relationship Id="rId5" Type="http://schemas.openxmlformats.org/officeDocument/2006/relationships/diagramLayout" Target="../diagrams/layout1.xml"/><Relationship Id="rId10" Type="http://schemas.openxmlformats.org/officeDocument/2006/relationships/image" Target="../media/image15.svg"/><Relationship Id="rId4" Type="http://schemas.openxmlformats.org/officeDocument/2006/relationships/diagramData" Target="../diagrams/data1.xml"/><Relationship Id="rId9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8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 flipV="1">
            <a:off x="13208123" y="0"/>
            <a:ext cx="5079877" cy="5215083"/>
          </a:xfrm>
          <a:custGeom>
            <a:avLst/>
            <a:gdLst/>
            <a:ahLst/>
            <a:cxnLst/>
            <a:rect l="l" t="t" r="r" b="b"/>
            <a:pathLst>
              <a:path w="5079877" h="5215083">
                <a:moveTo>
                  <a:pt x="5079877" y="5215083"/>
                </a:moveTo>
                <a:lnTo>
                  <a:pt x="0" y="5215083"/>
                </a:lnTo>
                <a:lnTo>
                  <a:pt x="0" y="0"/>
                </a:lnTo>
                <a:lnTo>
                  <a:pt x="5079877" y="0"/>
                </a:lnTo>
                <a:lnTo>
                  <a:pt x="5079877" y="5215083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3" name="Freeform 3"/>
          <p:cNvSpPr/>
          <p:nvPr/>
        </p:nvSpPr>
        <p:spPr>
          <a:xfrm flipV="1">
            <a:off x="6531" y="-1089"/>
            <a:ext cx="5079877" cy="5215083"/>
          </a:xfrm>
          <a:custGeom>
            <a:avLst/>
            <a:gdLst/>
            <a:ahLst/>
            <a:cxnLst/>
            <a:rect l="l" t="t" r="r" b="b"/>
            <a:pathLst>
              <a:path w="5079877" h="5215083">
                <a:moveTo>
                  <a:pt x="0" y="5215083"/>
                </a:moveTo>
                <a:lnTo>
                  <a:pt x="5079877" y="5215083"/>
                </a:lnTo>
                <a:lnTo>
                  <a:pt x="5079877" y="0"/>
                </a:lnTo>
                <a:lnTo>
                  <a:pt x="0" y="0"/>
                </a:lnTo>
                <a:lnTo>
                  <a:pt x="0" y="5215083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5" name="Freeform 5"/>
          <p:cNvSpPr/>
          <p:nvPr/>
        </p:nvSpPr>
        <p:spPr>
          <a:xfrm>
            <a:off x="13691953" y="6976810"/>
            <a:ext cx="4112216" cy="3007058"/>
          </a:xfrm>
          <a:custGeom>
            <a:avLst/>
            <a:gdLst/>
            <a:ahLst/>
            <a:cxnLst/>
            <a:rect l="l" t="t" r="r" b="b"/>
            <a:pathLst>
              <a:path w="4112216" h="3007058">
                <a:moveTo>
                  <a:pt x="0" y="0"/>
                </a:moveTo>
                <a:lnTo>
                  <a:pt x="4112216" y="0"/>
                </a:lnTo>
                <a:lnTo>
                  <a:pt x="4112216" y="3007058"/>
                </a:lnTo>
                <a:lnTo>
                  <a:pt x="0" y="300705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flipH="1">
            <a:off x="308977" y="6874046"/>
            <a:ext cx="4461924" cy="3212585"/>
          </a:xfrm>
          <a:custGeom>
            <a:avLst/>
            <a:gdLst/>
            <a:ahLst/>
            <a:cxnLst/>
            <a:rect l="l" t="t" r="r" b="b"/>
            <a:pathLst>
              <a:path w="4461924" h="3212585">
                <a:moveTo>
                  <a:pt x="4461924" y="0"/>
                </a:moveTo>
                <a:lnTo>
                  <a:pt x="0" y="0"/>
                </a:lnTo>
                <a:lnTo>
                  <a:pt x="0" y="3212585"/>
                </a:lnTo>
                <a:lnTo>
                  <a:pt x="4461924" y="3212585"/>
                </a:lnTo>
                <a:lnTo>
                  <a:pt x="4461924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1717766" y="2920639"/>
            <a:ext cx="14859000" cy="295465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sz="9600" b="1" spc="337" dirty="0" smtClean="0">
                <a:solidFill>
                  <a:srgbClr val="D84041"/>
                </a:solidFill>
                <a:latin typeface="Comic Sans MS" panose="030F0702030302020204" pitchFamily="66" charset="0"/>
                <a:ea typeface="Lookpeach Font TH Bold"/>
                <a:cs typeface="Lookpeach Font TH Bold"/>
                <a:sym typeface="Lookpeach Font TH Bold"/>
              </a:rPr>
              <a:t>Общая характеристика и строение мхов</a:t>
            </a:r>
            <a:endParaRPr lang="en-US" sz="9600" b="1" spc="337" dirty="0">
              <a:solidFill>
                <a:srgbClr val="D84041"/>
              </a:solidFill>
              <a:latin typeface="Comic Sans MS" panose="030F0702030302020204" pitchFamily="66" charset="0"/>
              <a:ea typeface="Lookpeach Font TH Bold"/>
              <a:cs typeface="Lookpeach Font TH Bold"/>
              <a:sym typeface="Lookpeach Font TH Bol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8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2"/>
          <p:cNvSpPr/>
          <p:nvPr/>
        </p:nvSpPr>
        <p:spPr>
          <a:xfrm flipH="1" flipV="1">
            <a:off x="13588968" y="-1"/>
            <a:ext cx="4699032" cy="3689269"/>
          </a:xfrm>
          <a:custGeom>
            <a:avLst/>
            <a:gdLst/>
            <a:ahLst/>
            <a:cxnLst/>
            <a:rect l="l" t="t" r="r" b="b"/>
            <a:pathLst>
              <a:path w="5079877" h="5215083">
                <a:moveTo>
                  <a:pt x="5079877" y="5215083"/>
                </a:moveTo>
                <a:lnTo>
                  <a:pt x="0" y="5215083"/>
                </a:lnTo>
                <a:lnTo>
                  <a:pt x="0" y="0"/>
                </a:lnTo>
                <a:lnTo>
                  <a:pt x="5079877" y="0"/>
                </a:lnTo>
                <a:lnTo>
                  <a:pt x="5079877" y="5215083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3" name="Freeform 3"/>
          <p:cNvSpPr/>
          <p:nvPr/>
        </p:nvSpPr>
        <p:spPr>
          <a:xfrm>
            <a:off x="0" y="6286500"/>
            <a:ext cx="4418791" cy="4070269"/>
          </a:xfrm>
          <a:custGeom>
            <a:avLst/>
            <a:gdLst/>
            <a:ahLst/>
            <a:cxnLst/>
            <a:rect l="l" t="t" r="r" b="b"/>
            <a:pathLst>
              <a:path w="5079877" h="5215083">
                <a:moveTo>
                  <a:pt x="0" y="0"/>
                </a:moveTo>
                <a:lnTo>
                  <a:pt x="5079877" y="0"/>
                </a:lnTo>
                <a:lnTo>
                  <a:pt x="5079877" y="5215083"/>
                </a:lnTo>
                <a:lnTo>
                  <a:pt x="0" y="521508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8" name="TextBox 6"/>
          <p:cNvSpPr txBox="1"/>
          <p:nvPr/>
        </p:nvSpPr>
        <p:spPr>
          <a:xfrm>
            <a:off x="4191000" y="952500"/>
            <a:ext cx="16154399" cy="12311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sz="8000" b="1" spc="337" dirty="0" smtClean="0">
                <a:solidFill>
                  <a:srgbClr val="D84041"/>
                </a:solidFill>
                <a:latin typeface="Comic Sans MS" panose="030F0702030302020204" pitchFamily="66" charset="0"/>
                <a:ea typeface="Lookpeach Font TH Bold"/>
                <a:cs typeface="Lookpeach Font TH Bold"/>
                <a:sym typeface="Lookpeach Font TH Bold"/>
              </a:rPr>
              <a:t>Кукушкин лён</a:t>
            </a:r>
            <a:endParaRPr lang="en-US" sz="8000" b="1" spc="337" dirty="0">
              <a:solidFill>
                <a:srgbClr val="D84041"/>
              </a:solidFill>
              <a:latin typeface="Comic Sans MS" panose="030F0702030302020204" pitchFamily="66" charset="0"/>
              <a:ea typeface="Lookpeach Font TH Bold"/>
              <a:cs typeface="Lookpeach Font TH Bold"/>
              <a:sym typeface="Lookpeach Font TH Bold"/>
            </a:endParaRPr>
          </a:p>
        </p:txBody>
      </p:sp>
      <p:sp>
        <p:nvSpPr>
          <p:cNvPr id="9" name="TextBox 4"/>
          <p:cNvSpPr txBox="1"/>
          <p:nvPr/>
        </p:nvSpPr>
        <p:spPr>
          <a:xfrm>
            <a:off x="8153400" y="2933700"/>
            <a:ext cx="9653846" cy="592328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3499" dirty="0" smtClean="0">
                <a:solidFill>
                  <a:srgbClr val="4D8729"/>
                </a:solidFill>
                <a:latin typeface="Lookpeach Font TH"/>
                <a:ea typeface="Lookpeach Font TH"/>
                <a:cs typeface="Lookpeach Font TH"/>
                <a:sym typeface="Lookpeach Font TH"/>
              </a:rPr>
              <a:t>Распространен в заболоченных или влажных местах.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3499" dirty="0" smtClean="0">
                <a:solidFill>
                  <a:srgbClr val="4D8729"/>
                </a:solidFill>
                <a:latin typeface="Lookpeach Font TH"/>
                <a:ea typeface="Lookpeach Font TH"/>
                <a:cs typeface="Lookpeach Font TH"/>
                <a:sym typeface="Lookpeach Font TH"/>
              </a:rPr>
              <a:t>Окраска темно-зеленая.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3499" dirty="0" smtClean="0">
                <a:solidFill>
                  <a:srgbClr val="4D8729"/>
                </a:solidFill>
                <a:latin typeface="Lookpeach Font TH"/>
                <a:ea typeface="Lookpeach Font TH"/>
                <a:cs typeface="Lookpeach Font TH"/>
                <a:sym typeface="Lookpeach Font TH"/>
              </a:rPr>
              <a:t>Листья покрывают стебель.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3499" dirty="0">
                <a:solidFill>
                  <a:srgbClr val="4D8729"/>
                </a:solidFill>
                <a:latin typeface="Lookpeach Font TH"/>
                <a:ea typeface="Lookpeach Font TH"/>
                <a:cs typeface="Lookpeach Font TH"/>
                <a:sym typeface="Lookpeach Font TH"/>
              </a:rPr>
              <a:t>Стебель прямостоячий</a:t>
            </a:r>
            <a:r>
              <a:rPr lang="ru-RU" sz="3499" dirty="0" smtClean="0">
                <a:solidFill>
                  <a:srgbClr val="4D8729"/>
                </a:solidFill>
                <a:latin typeface="Lookpeach Font TH"/>
                <a:ea typeface="Lookpeach Font TH"/>
                <a:cs typeface="Lookpeach Font TH"/>
                <a:sym typeface="Lookpeach Font TH"/>
              </a:rPr>
              <a:t>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3499" dirty="0" smtClean="0">
                <a:solidFill>
                  <a:srgbClr val="4D8729"/>
                </a:solidFill>
                <a:latin typeface="Lookpeach Font TH"/>
                <a:ea typeface="Lookpeach Font TH"/>
                <a:cs typeface="Lookpeach Font TH"/>
                <a:sym typeface="Lookpeach Font TH"/>
              </a:rPr>
              <a:t>Двудомное растение.</a:t>
            </a:r>
            <a:endParaRPr lang="ru-RU" sz="3499" dirty="0">
              <a:solidFill>
                <a:srgbClr val="4D8729"/>
              </a:solidFill>
              <a:latin typeface="Lookpeach Font TH"/>
              <a:ea typeface="Lookpeach Font TH"/>
              <a:cs typeface="Lookpeach Font TH"/>
              <a:sym typeface="Lookpeach Font TH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3499" dirty="0">
                <a:solidFill>
                  <a:srgbClr val="4D8729"/>
                </a:solidFill>
                <a:latin typeface="Lookpeach Font TH"/>
                <a:ea typeface="Lookpeach Font TH"/>
                <a:cs typeface="Lookpeach Font TH"/>
                <a:sym typeface="Lookpeach Font TH"/>
              </a:rPr>
              <a:t>Есть мужские и женские растения.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3499" dirty="0">
                <a:solidFill>
                  <a:srgbClr val="4D8729"/>
                </a:solidFill>
                <a:latin typeface="Lookpeach Font TH"/>
                <a:ea typeface="Lookpeach Font TH"/>
                <a:cs typeface="Lookpeach Font TH"/>
              </a:rPr>
              <a:t>Имеет тонкие нитевидные выросты — ризоиды, выполняющие функцию поглощения воды и минеральных солей. </a:t>
            </a:r>
            <a:endParaRPr lang="ru-RU" sz="3499" dirty="0">
              <a:solidFill>
                <a:srgbClr val="4D8729"/>
              </a:solidFill>
              <a:latin typeface="Lookpeach Font TH"/>
              <a:ea typeface="Lookpeach Font TH"/>
              <a:cs typeface="Lookpeach Font TH"/>
              <a:sym typeface="Lookpeach Font TH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n-US" sz="3499" dirty="0">
              <a:solidFill>
                <a:srgbClr val="4D8729"/>
              </a:solidFill>
              <a:latin typeface="Lookpeach Font TH"/>
              <a:ea typeface="Lookpeach Font TH"/>
              <a:cs typeface="Lookpeach Font TH"/>
              <a:sym typeface="Lookpeach Font TH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" y="2933700"/>
            <a:ext cx="6781800" cy="492701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1" y="0"/>
            <a:ext cx="18287999" cy="10287000"/>
          </a:xfrm>
          <a:prstGeom prst="rect">
            <a:avLst/>
          </a:prstGeom>
          <a:solidFill>
            <a:srgbClr val="FFF8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Freeform 2"/>
          <p:cNvSpPr/>
          <p:nvPr/>
        </p:nvSpPr>
        <p:spPr>
          <a:xfrm>
            <a:off x="1676400" y="1943100"/>
            <a:ext cx="5386296" cy="7689769"/>
          </a:xfrm>
          <a:custGeom>
            <a:avLst/>
            <a:gdLst/>
            <a:ahLst/>
            <a:cxnLst/>
            <a:rect l="l" t="t" r="r" b="b"/>
            <a:pathLst>
              <a:path w="6485454" h="9086451">
                <a:moveTo>
                  <a:pt x="0" y="0"/>
                </a:moveTo>
                <a:lnTo>
                  <a:pt x="6485454" y="0"/>
                </a:lnTo>
                <a:lnTo>
                  <a:pt x="6485454" y="9086451"/>
                </a:lnTo>
                <a:lnTo>
                  <a:pt x="0" y="908645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16" name="TextBox 6"/>
          <p:cNvSpPr txBox="1"/>
          <p:nvPr/>
        </p:nvSpPr>
        <p:spPr>
          <a:xfrm>
            <a:off x="411768" y="821123"/>
            <a:ext cx="8220359" cy="8309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sz="5400" b="1" spc="337" dirty="0" smtClean="0">
                <a:solidFill>
                  <a:srgbClr val="D84041"/>
                </a:solidFill>
                <a:latin typeface="Comic Sans MS" panose="030F0702030302020204" pitchFamily="66" charset="0"/>
                <a:ea typeface="Lookpeach Font TH Bold"/>
                <a:cs typeface="Lookpeach Font TH Bold"/>
                <a:sym typeface="Lookpeach Font TH Bold"/>
              </a:rPr>
              <a:t>Женское растение</a:t>
            </a:r>
            <a:endParaRPr lang="en-US" sz="5400" b="1" spc="337" dirty="0">
              <a:solidFill>
                <a:srgbClr val="D84041"/>
              </a:solidFill>
              <a:latin typeface="Comic Sans MS" panose="030F0702030302020204" pitchFamily="66" charset="0"/>
              <a:ea typeface="Lookpeach Font TH Bold"/>
              <a:cs typeface="Lookpeach Font TH Bold"/>
              <a:sym typeface="Lookpeach Font TH Bold"/>
            </a:endParaRPr>
          </a:p>
        </p:txBody>
      </p:sp>
      <p:sp>
        <p:nvSpPr>
          <p:cNvPr id="11" name="TextBox 4"/>
          <p:cNvSpPr txBox="1"/>
          <p:nvPr/>
        </p:nvSpPr>
        <p:spPr>
          <a:xfrm>
            <a:off x="7620000" y="3364315"/>
            <a:ext cx="9737590" cy="30006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/>
            <a:r>
              <a:rPr lang="ru-RU" sz="4000" dirty="0" smtClean="0">
                <a:solidFill>
                  <a:srgbClr val="4D8729"/>
                </a:solidFill>
                <a:latin typeface="Lookpeach Font TH"/>
                <a:ea typeface="Lookpeach Font TH"/>
                <a:cs typeface="Lookpeach Font TH"/>
                <a:sym typeface="Lookpeach Font TH"/>
              </a:rPr>
              <a:t>На женский растениях в специальных </a:t>
            </a:r>
            <a:r>
              <a:rPr lang="ru-RU" sz="4000" dirty="0">
                <a:solidFill>
                  <a:srgbClr val="4D8729"/>
                </a:solidFill>
                <a:latin typeface="Lookpeach Font TH"/>
                <a:ea typeface="Lookpeach Font TH"/>
                <a:cs typeface="Lookpeach Font TH"/>
                <a:sym typeface="Lookpeach Font TH"/>
              </a:rPr>
              <a:t>органах - </a:t>
            </a:r>
            <a:r>
              <a:rPr lang="ru-RU" sz="4000" i="1" dirty="0" smtClean="0">
                <a:solidFill>
                  <a:srgbClr val="4D8729"/>
                </a:solidFill>
                <a:latin typeface="Lookpeach Font TH"/>
                <a:ea typeface="Lookpeach Font TH"/>
                <a:cs typeface="Lookpeach Font TH"/>
                <a:sym typeface="Lookpeach Font TH"/>
              </a:rPr>
              <a:t>архегониях</a:t>
            </a:r>
            <a:r>
              <a:rPr lang="ru-RU" sz="4000" dirty="0" smtClean="0">
                <a:solidFill>
                  <a:srgbClr val="4D8729"/>
                </a:solidFill>
                <a:latin typeface="Lookpeach Font TH"/>
                <a:ea typeface="Lookpeach Font TH"/>
                <a:cs typeface="Lookpeach Font TH"/>
                <a:sym typeface="Lookpeach Font TH"/>
              </a:rPr>
              <a:t> (от греч. </a:t>
            </a:r>
            <a:r>
              <a:rPr lang="ru-RU" sz="4000" i="1" dirty="0" err="1">
                <a:solidFill>
                  <a:srgbClr val="4D8729"/>
                </a:solidFill>
                <a:latin typeface="Lookpeach Font TH"/>
                <a:ea typeface="Lookpeach Font TH"/>
                <a:cs typeface="Lookpeach Font TH"/>
                <a:sym typeface="Lookpeach Font TH"/>
              </a:rPr>
              <a:t>а</a:t>
            </a:r>
            <a:r>
              <a:rPr lang="ru-RU" sz="4000" i="1" dirty="0" err="1" smtClean="0">
                <a:solidFill>
                  <a:srgbClr val="4D8729"/>
                </a:solidFill>
                <a:latin typeface="Lookpeach Font TH"/>
                <a:ea typeface="Lookpeach Font TH"/>
                <a:cs typeface="Lookpeach Font TH"/>
                <a:sym typeface="Lookpeach Font TH"/>
              </a:rPr>
              <a:t>рхе</a:t>
            </a:r>
            <a:r>
              <a:rPr lang="ru-RU" sz="4000" dirty="0" smtClean="0">
                <a:solidFill>
                  <a:srgbClr val="4D8729"/>
                </a:solidFill>
                <a:latin typeface="Lookpeach Font TH"/>
                <a:ea typeface="Lookpeach Font TH"/>
                <a:cs typeface="Lookpeach Font TH"/>
                <a:sym typeface="Lookpeach Font TH"/>
              </a:rPr>
              <a:t> – начало, </a:t>
            </a:r>
            <a:r>
              <a:rPr lang="ru-RU" sz="4000" i="1" dirty="0" smtClean="0">
                <a:solidFill>
                  <a:srgbClr val="4D8729"/>
                </a:solidFill>
                <a:latin typeface="Lookpeach Font TH"/>
                <a:ea typeface="Lookpeach Font TH"/>
                <a:cs typeface="Lookpeach Font TH"/>
                <a:sym typeface="Lookpeach Font TH"/>
              </a:rPr>
              <a:t>гоне</a:t>
            </a:r>
            <a:r>
              <a:rPr lang="ru-RU" sz="4000" dirty="0" smtClean="0">
                <a:solidFill>
                  <a:srgbClr val="4D8729"/>
                </a:solidFill>
                <a:latin typeface="Lookpeach Font TH"/>
                <a:ea typeface="Lookpeach Font TH"/>
                <a:cs typeface="Lookpeach Font TH"/>
                <a:sym typeface="Lookpeach Font TH"/>
              </a:rPr>
              <a:t> – рождение) развиваются яйцеклетки – женские гаметы.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n-US" sz="3499" dirty="0">
              <a:solidFill>
                <a:srgbClr val="4D8729"/>
              </a:solidFill>
              <a:latin typeface="Lookpeach Font TH"/>
              <a:ea typeface="Lookpeach Font TH"/>
              <a:cs typeface="Lookpeach Font TH"/>
              <a:sym typeface="Lookpeach Font TH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201400" y="7355408"/>
            <a:ext cx="449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>
                <a:latin typeface="Lookpeach Font TH"/>
                <a:ea typeface="Lookpeach Font TH"/>
                <a:cs typeface="Lookpeach Font TH"/>
              </a:rPr>
              <a:t>Коробочка со спорами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48017" y="6242567"/>
            <a:ext cx="2835240" cy="3421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2939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1" y="0"/>
            <a:ext cx="18287999" cy="10287000"/>
          </a:xfrm>
          <a:prstGeom prst="rect">
            <a:avLst/>
          </a:prstGeom>
          <a:solidFill>
            <a:srgbClr val="FFF8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6"/>
          <p:cNvSpPr txBox="1"/>
          <p:nvPr/>
        </p:nvSpPr>
        <p:spPr>
          <a:xfrm>
            <a:off x="9448800" y="756394"/>
            <a:ext cx="8220359" cy="8309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sz="5400" b="1" spc="337" dirty="0" smtClean="0">
                <a:solidFill>
                  <a:srgbClr val="D84041"/>
                </a:solidFill>
                <a:latin typeface="Comic Sans MS" panose="030F0702030302020204" pitchFamily="66" charset="0"/>
                <a:ea typeface="Lookpeach Font TH Bold"/>
                <a:cs typeface="Lookpeach Font TH Bold"/>
                <a:sym typeface="Lookpeach Font TH Bold"/>
              </a:rPr>
              <a:t>Мужское растение</a:t>
            </a:r>
            <a:endParaRPr lang="en-US" sz="5400" b="1" spc="337" dirty="0">
              <a:solidFill>
                <a:srgbClr val="D84041"/>
              </a:solidFill>
              <a:latin typeface="Comic Sans MS" panose="030F0702030302020204" pitchFamily="66" charset="0"/>
              <a:ea typeface="Lookpeach Font TH Bold"/>
              <a:cs typeface="Lookpeach Font TH Bold"/>
              <a:sym typeface="Lookpeach Font TH Bold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1400" y="1925639"/>
            <a:ext cx="5377878" cy="8066818"/>
          </a:xfrm>
          <a:prstGeom prst="rect">
            <a:avLst/>
          </a:prstGeom>
        </p:spPr>
      </p:pic>
      <p:sp>
        <p:nvSpPr>
          <p:cNvPr id="6" name="TextBox 4"/>
          <p:cNvSpPr txBox="1"/>
          <p:nvPr/>
        </p:nvSpPr>
        <p:spPr>
          <a:xfrm>
            <a:off x="1271496" y="4229100"/>
            <a:ext cx="9737590" cy="30006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/>
            <a:r>
              <a:rPr lang="ru-RU" sz="4000" dirty="0" smtClean="0">
                <a:solidFill>
                  <a:srgbClr val="4D8729"/>
                </a:solidFill>
                <a:latin typeface="Lookpeach Font TH"/>
                <a:ea typeface="Lookpeach Font TH"/>
                <a:cs typeface="Lookpeach Font TH"/>
                <a:sym typeface="Lookpeach Font TH"/>
              </a:rPr>
              <a:t>На мужских растениях в специальных </a:t>
            </a:r>
            <a:r>
              <a:rPr lang="ru-RU" sz="4000" dirty="0">
                <a:solidFill>
                  <a:srgbClr val="4D8729"/>
                </a:solidFill>
                <a:latin typeface="Lookpeach Font TH"/>
                <a:ea typeface="Lookpeach Font TH"/>
                <a:cs typeface="Lookpeach Font TH"/>
                <a:sym typeface="Lookpeach Font TH"/>
              </a:rPr>
              <a:t>органах - </a:t>
            </a:r>
            <a:r>
              <a:rPr lang="ru-RU" sz="4000" i="1" dirty="0" smtClean="0">
                <a:solidFill>
                  <a:srgbClr val="4D8729"/>
                </a:solidFill>
                <a:latin typeface="Lookpeach Font TH"/>
                <a:ea typeface="Lookpeach Font TH"/>
                <a:cs typeface="Lookpeach Font TH"/>
                <a:sym typeface="Lookpeach Font TH"/>
              </a:rPr>
              <a:t>антеридиях</a:t>
            </a:r>
            <a:r>
              <a:rPr lang="ru-RU" sz="4000" dirty="0" smtClean="0">
                <a:solidFill>
                  <a:srgbClr val="4D8729"/>
                </a:solidFill>
                <a:latin typeface="Lookpeach Font TH"/>
                <a:ea typeface="Lookpeach Font TH"/>
                <a:cs typeface="Lookpeach Font TH"/>
                <a:sym typeface="Lookpeach Font TH"/>
              </a:rPr>
              <a:t> (от греч. </a:t>
            </a:r>
            <a:r>
              <a:rPr lang="ru-RU" sz="4000" i="1" dirty="0" err="1" smtClean="0">
                <a:solidFill>
                  <a:srgbClr val="4D8729"/>
                </a:solidFill>
                <a:latin typeface="Lookpeach Font TH"/>
                <a:ea typeface="Lookpeach Font TH"/>
                <a:cs typeface="Lookpeach Font TH"/>
                <a:sym typeface="Lookpeach Font TH"/>
              </a:rPr>
              <a:t>антерос</a:t>
            </a:r>
            <a:r>
              <a:rPr lang="ru-RU" sz="4000" dirty="0" smtClean="0">
                <a:solidFill>
                  <a:srgbClr val="4D8729"/>
                </a:solidFill>
                <a:latin typeface="Lookpeach Font TH"/>
                <a:ea typeface="Lookpeach Font TH"/>
                <a:cs typeface="Lookpeach Font TH"/>
                <a:sym typeface="Lookpeach Font TH"/>
              </a:rPr>
              <a:t> – цветущий) развиваются сперматозоиды – мужские гаметы.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n-US" sz="3499" dirty="0">
              <a:solidFill>
                <a:srgbClr val="4D8729"/>
              </a:solidFill>
              <a:latin typeface="Lookpeach Font TH"/>
              <a:ea typeface="Lookpeach Font TH"/>
              <a:cs typeface="Lookpeach Font TH"/>
              <a:sym typeface="Lookpeach Font TH"/>
            </a:endParaRPr>
          </a:p>
        </p:txBody>
      </p:sp>
    </p:spTree>
    <p:extLst>
      <p:ext uri="{BB962C8B-B14F-4D97-AF65-F5344CB8AC3E}">
        <p14:creationId xmlns:p14="http://schemas.microsoft.com/office/powerpoint/2010/main" val="2985785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1" y="0"/>
            <a:ext cx="18287999" cy="10287000"/>
          </a:xfrm>
          <a:prstGeom prst="rect">
            <a:avLst/>
          </a:prstGeom>
          <a:solidFill>
            <a:srgbClr val="FFF8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Freeform 4"/>
          <p:cNvSpPr/>
          <p:nvPr/>
        </p:nvSpPr>
        <p:spPr>
          <a:xfrm flipH="1">
            <a:off x="13487400" y="5153972"/>
            <a:ext cx="4800600" cy="5215083"/>
          </a:xfrm>
          <a:custGeom>
            <a:avLst/>
            <a:gdLst/>
            <a:ahLst/>
            <a:cxnLst/>
            <a:rect l="l" t="t" r="r" b="b"/>
            <a:pathLst>
              <a:path w="5079877" h="5215083">
                <a:moveTo>
                  <a:pt x="5079877" y="0"/>
                </a:moveTo>
                <a:lnTo>
                  <a:pt x="0" y="0"/>
                </a:lnTo>
                <a:lnTo>
                  <a:pt x="0" y="5215083"/>
                </a:lnTo>
                <a:lnTo>
                  <a:pt x="5079877" y="5215083"/>
                </a:lnTo>
                <a:lnTo>
                  <a:pt x="5079877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5" name="Freeform 5"/>
          <p:cNvSpPr/>
          <p:nvPr/>
        </p:nvSpPr>
        <p:spPr>
          <a:xfrm>
            <a:off x="0" y="5181600"/>
            <a:ext cx="4851277" cy="5215083"/>
          </a:xfrm>
          <a:custGeom>
            <a:avLst/>
            <a:gdLst/>
            <a:ahLst/>
            <a:cxnLst/>
            <a:rect l="l" t="t" r="r" b="b"/>
            <a:pathLst>
              <a:path w="5079877" h="5215083">
                <a:moveTo>
                  <a:pt x="0" y="0"/>
                </a:moveTo>
                <a:lnTo>
                  <a:pt x="5079877" y="0"/>
                </a:lnTo>
                <a:lnTo>
                  <a:pt x="5079877" y="5215083"/>
                </a:lnTo>
                <a:lnTo>
                  <a:pt x="0" y="521508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7" name="Freeform 4"/>
          <p:cNvSpPr/>
          <p:nvPr/>
        </p:nvSpPr>
        <p:spPr>
          <a:xfrm>
            <a:off x="7239000" y="2046514"/>
            <a:ext cx="4800600" cy="7488336"/>
          </a:xfrm>
          <a:custGeom>
            <a:avLst/>
            <a:gdLst/>
            <a:ahLst/>
            <a:cxnLst/>
            <a:rect l="l" t="t" r="r" b="b"/>
            <a:pathLst>
              <a:path w="5338953" h="8229600">
                <a:moveTo>
                  <a:pt x="0" y="0"/>
                </a:moveTo>
                <a:lnTo>
                  <a:pt x="5338953" y="0"/>
                </a:lnTo>
                <a:lnTo>
                  <a:pt x="5338953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8" name="TextBox 6"/>
          <p:cNvSpPr txBox="1"/>
          <p:nvPr/>
        </p:nvSpPr>
        <p:spPr>
          <a:xfrm>
            <a:off x="990601" y="114300"/>
            <a:ext cx="16154399" cy="12311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sz="8000" b="1" spc="337" dirty="0" smtClean="0">
                <a:solidFill>
                  <a:srgbClr val="D84041"/>
                </a:solidFill>
                <a:latin typeface="Comic Sans MS" panose="030F0702030302020204" pitchFamily="66" charset="0"/>
                <a:ea typeface="Lookpeach Font TH Bold"/>
                <a:cs typeface="Lookpeach Font TH Bold"/>
                <a:sym typeface="Lookpeach Font TH Bold"/>
              </a:rPr>
              <a:t>Кукушкин лён</a:t>
            </a:r>
            <a:endParaRPr lang="en-US" sz="8000" b="1" spc="337" dirty="0">
              <a:solidFill>
                <a:srgbClr val="D84041"/>
              </a:solidFill>
              <a:latin typeface="Comic Sans MS" panose="030F0702030302020204" pitchFamily="66" charset="0"/>
              <a:ea typeface="Lookpeach Font TH Bold"/>
              <a:cs typeface="Lookpeach Font TH Bold"/>
              <a:sym typeface="Lookpeach Font TH Bold"/>
            </a:endParaRPr>
          </a:p>
        </p:txBody>
      </p:sp>
      <p:cxnSp>
        <p:nvCxnSpPr>
          <p:cNvPr id="3" name="Прямая со стрелкой 2"/>
          <p:cNvCxnSpPr/>
          <p:nvPr/>
        </p:nvCxnSpPr>
        <p:spPr>
          <a:xfrm flipH="1">
            <a:off x="11734800" y="2628900"/>
            <a:ext cx="1676400" cy="45720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H="1" flipV="1">
            <a:off x="10384971" y="4381500"/>
            <a:ext cx="1807029" cy="45720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6923314" y="5326361"/>
            <a:ext cx="980897" cy="78569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7086600" y="8651478"/>
            <a:ext cx="1255425" cy="70961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H="1">
            <a:off x="9160238" y="8545796"/>
            <a:ext cx="1493310" cy="40759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TextBox 4"/>
          <p:cNvSpPr txBox="1"/>
          <p:nvPr/>
        </p:nvSpPr>
        <p:spPr>
          <a:xfrm>
            <a:off x="13258800" y="1963590"/>
            <a:ext cx="3124200" cy="11079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sz="3600" dirty="0" smtClean="0">
                <a:latin typeface="Lookpeach Font TH"/>
                <a:ea typeface="Lookpeach Font TH"/>
                <a:cs typeface="Lookpeach Font TH"/>
                <a:sym typeface="Lookpeach Font TH"/>
              </a:rPr>
              <a:t>Коробочка со спорами</a:t>
            </a:r>
            <a:endParaRPr lang="en-US" sz="2400" dirty="0">
              <a:latin typeface="Lookpeach Font TH"/>
              <a:ea typeface="Lookpeach Font TH"/>
              <a:cs typeface="Lookpeach Font TH"/>
              <a:sym typeface="Lookpeach Font TH"/>
            </a:endParaRPr>
          </a:p>
        </p:txBody>
      </p:sp>
      <p:sp>
        <p:nvSpPr>
          <p:cNvPr id="19" name="TextBox 4"/>
          <p:cNvSpPr txBox="1"/>
          <p:nvPr/>
        </p:nvSpPr>
        <p:spPr>
          <a:xfrm>
            <a:off x="11667671" y="4561048"/>
            <a:ext cx="3124200" cy="5539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sz="3600" dirty="0" smtClean="0">
                <a:latin typeface="Lookpeach Font TH"/>
                <a:ea typeface="Lookpeach Font TH"/>
                <a:cs typeface="Lookpeach Font TH"/>
                <a:sym typeface="Lookpeach Font TH"/>
              </a:rPr>
              <a:t>Ножка</a:t>
            </a:r>
            <a:endParaRPr lang="en-US" sz="2400" dirty="0">
              <a:latin typeface="Lookpeach Font TH"/>
              <a:ea typeface="Lookpeach Font TH"/>
              <a:cs typeface="Lookpeach Font TH"/>
              <a:sym typeface="Lookpeach Font TH"/>
            </a:endParaRPr>
          </a:p>
        </p:txBody>
      </p:sp>
      <p:sp>
        <p:nvSpPr>
          <p:cNvPr id="20" name="TextBox 4"/>
          <p:cNvSpPr txBox="1"/>
          <p:nvPr/>
        </p:nvSpPr>
        <p:spPr>
          <a:xfrm>
            <a:off x="9791700" y="7909743"/>
            <a:ext cx="3124200" cy="5539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sz="3600" dirty="0" smtClean="0">
                <a:latin typeface="Lookpeach Font TH"/>
                <a:ea typeface="Lookpeach Font TH"/>
                <a:cs typeface="Lookpeach Font TH"/>
                <a:sym typeface="Lookpeach Font TH"/>
              </a:rPr>
              <a:t>Стебель</a:t>
            </a:r>
            <a:endParaRPr lang="en-US" sz="2400" dirty="0">
              <a:latin typeface="Lookpeach Font TH"/>
              <a:ea typeface="Lookpeach Font TH"/>
              <a:cs typeface="Lookpeach Font TH"/>
              <a:sym typeface="Lookpeach Font TH"/>
            </a:endParaRPr>
          </a:p>
        </p:txBody>
      </p:sp>
      <p:sp>
        <p:nvSpPr>
          <p:cNvPr id="22" name="TextBox 4"/>
          <p:cNvSpPr txBox="1"/>
          <p:nvPr/>
        </p:nvSpPr>
        <p:spPr>
          <a:xfrm>
            <a:off x="5361214" y="8139437"/>
            <a:ext cx="3124200" cy="5539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sz="3600" dirty="0" smtClean="0">
                <a:latin typeface="Lookpeach Font TH"/>
                <a:ea typeface="Lookpeach Font TH"/>
                <a:cs typeface="Lookpeach Font TH"/>
                <a:sym typeface="Lookpeach Font TH"/>
              </a:rPr>
              <a:t>Ризоиды</a:t>
            </a:r>
            <a:endParaRPr lang="en-US" sz="2400" dirty="0">
              <a:latin typeface="Lookpeach Font TH"/>
              <a:ea typeface="Lookpeach Font TH"/>
              <a:cs typeface="Lookpeach Font TH"/>
              <a:sym typeface="Lookpeach Font TH"/>
            </a:endParaRPr>
          </a:p>
        </p:txBody>
      </p:sp>
      <p:sp>
        <p:nvSpPr>
          <p:cNvPr id="23" name="Левая фигурная скобка 22"/>
          <p:cNvSpPr/>
          <p:nvPr/>
        </p:nvSpPr>
        <p:spPr>
          <a:xfrm>
            <a:off x="5334000" y="1638300"/>
            <a:ext cx="533400" cy="3529865"/>
          </a:xfrm>
          <a:prstGeom prst="leftBrac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Левая фигурная скобка 24"/>
          <p:cNvSpPr/>
          <p:nvPr/>
        </p:nvSpPr>
        <p:spPr>
          <a:xfrm>
            <a:off x="5339106" y="5219700"/>
            <a:ext cx="491795" cy="3870115"/>
          </a:xfrm>
          <a:prstGeom prst="leftBrac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TextBox 4"/>
          <p:cNvSpPr txBox="1"/>
          <p:nvPr/>
        </p:nvSpPr>
        <p:spPr>
          <a:xfrm>
            <a:off x="5308477" y="4685472"/>
            <a:ext cx="3124200" cy="5539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sz="3600" dirty="0" smtClean="0">
                <a:latin typeface="Lookpeach Font TH"/>
                <a:ea typeface="Lookpeach Font TH"/>
                <a:cs typeface="Lookpeach Font TH"/>
                <a:sym typeface="Lookpeach Font TH"/>
              </a:rPr>
              <a:t>Лист</a:t>
            </a:r>
            <a:endParaRPr lang="en-US" sz="2400" dirty="0">
              <a:latin typeface="Lookpeach Font TH"/>
              <a:ea typeface="Lookpeach Font TH"/>
              <a:cs typeface="Lookpeach Font TH"/>
              <a:sym typeface="Lookpeach Font TH"/>
            </a:endParaRPr>
          </a:p>
        </p:txBody>
      </p:sp>
      <p:sp>
        <p:nvSpPr>
          <p:cNvPr id="30" name="TextBox 4"/>
          <p:cNvSpPr txBox="1"/>
          <p:nvPr/>
        </p:nvSpPr>
        <p:spPr>
          <a:xfrm>
            <a:off x="2460803" y="3009984"/>
            <a:ext cx="3124200" cy="5539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sz="3600" dirty="0" smtClean="0">
                <a:latin typeface="Lookpeach Font TH"/>
                <a:ea typeface="Lookpeach Font TH"/>
                <a:cs typeface="Lookpeach Font TH"/>
                <a:sym typeface="Lookpeach Font TH"/>
              </a:rPr>
              <a:t>Спорофит</a:t>
            </a:r>
            <a:endParaRPr lang="en-US" sz="2400" dirty="0">
              <a:latin typeface="Lookpeach Font TH"/>
              <a:ea typeface="Lookpeach Font TH"/>
              <a:cs typeface="Lookpeach Font TH"/>
              <a:sym typeface="Lookpeach Font TH"/>
            </a:endParaRPr>
          </a:p>
        </p:txBody>
      </p:sp>
      <p:sp>
        <p:nvSpPr>
          <p:cNvPr id="31" name="TextBox 4"/>
          <p:cNvSpPr txBox="1"/>
          <p:nvPr/>
        </p:nvSpPr>
        <p:spPr>
          <a:xfrm>
            <a:off x="2470027" y="6816338"/>
            <a:ext cx="3124200" cy="5539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sz="3600" dirty="0" smtClean="0">
                <a:latin typeface="Lookpeach Font TH"/>
                <a:ea typeface="Lookpeach Font TH"/>
                <a:cs typeface="Lookpeach Font TH"/>
                <a:sym typeface="Lookpeach Font TH"/>
              </a:rPr>
              <a:t>Гаметофит</a:t>
            </a:r>
            <a:endParaRPr lang="en-US" sz="2400" dirty="0">
              <a:latin typeface="Lookpeach Font TH"/>
              <a:ea typeface="Lookpeach Font TH"/>
              <a:cs typeface="Lookpeach Font TH"/>
              <a:sym typeface="Lookpeach Font TH"/>
            </a:endParaRPr>
          </a:p>
        </p:txBody>
      </p:sp>
    </p:spTree>
    <p:extLst>
      <p:ext uri="{BB962C8B-B14F-4D97-AF65-F5344CB8AC3E}">
        <p14:creationId xmlns:p14="http://schemas.microsoft.com/office/powerpoint/2010/main" val="3419546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8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 flipV="1">
            <a:off x="13258800" y="0"/>
            <a:ext cx="5029200" cy="3200400"/>
          </a:xfrm>
          <a:custGeom>
            <a:avLst/>
            <a:gdLst/>
            <a:ahLst/>
            <a:cxnLst/>
            <a:rect l="l" t="t" r="r" b="b"/>
            <a:pathLst>
              <a:path w="5079877" h="5215083">
                <a:moveTo>
                  <a:pt x="5079877" y="5215083"/>
                </a:moveTo>
                <a:lnTo>
                  <a:pt x="0" y="5215083"/>
                </a:lnTo>
                <a:lnTo>
                  <a:pt x="0" y="0"/>
                </a:lnTo>
                <a:lnTo>
                  <a:pt x="5079877" y="0"/>
                </a:lnTo>
                <a:lnTo>
                  <a:pt x="5079877" y="5215083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3" name="Freeform 3"/>
          <p:cNvSpPr/>
          <p:nvPr/>
        </p:nvSpPr>
        <p:spPr>
          <a:xfrm flipV="1">
            <a:off x="0" y="0"/>
            <a:ext cx="5079877" cy="3695700"/>
          </a:xfrm>
          <a:custGeom>
            <a:avLst/>
            <a:gdLst/>
            <a:ahLst/>
            <a:cxnLst/>
            <a:rect l="l" t="t" r="r" b="b"/>
            <a:pathLst>
              <a:path w="5079877" h="5215083">
                <a:moveTo>
                  <a:pt x="0" y="5215083"/>
                </a:moveTo>
                <a:lnTo>
                  <a:pt x="5079877" y="5215083"/>
                </a:lnTo>
                <a:lnTo>
                  <a:pt x="5079877" y="0"/>
                </a:lnTo>
                <a:lnTo>
                  <a:pt x="0" y="0"/>
                </a:lnTo>
                <a:lnTo>
                  <a:pt x="0" y="5215083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7" name="TextBox 6"/>
          <p:cNvSpPr txBox="1"/>
          <p:nvPr/>
        </p:nvSpPr>
        <p:spPr>
          <a:xfrm>
            <a:off x="4495800" y="1458686"/>
            <a:ext cx="16154399" cy="12311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sz="8000" b="1" spc="337" dirty="0" smtClean="0">
                <a:solidFill>
                  <a:srgbClr val="D84041"/>
                </a:solidFill>
                <a:latin typeface="Comic Sans MS" panose="030F0702030302020204" pitchFamily="66" charset="0"/>
                <a:ea typeface="Lookpeach Font TH Bold"/>
                <a:cs typeface="Lookpeach Font TH Bold"/>
                <a:sym typeface="Lookpeach Font TH Bold"/>
              </a:rPr>
              <a:t>Сфагнум</a:t>
            </a:r>
            <a:endParaRPr lang="en-US" sz="8000" b="1" spc="337" dirty="0">
              <a:solidFill>
                <a:srgbClr val="D84041"/>
              </a:solidFill>
              <a:latin typeface="Comic Sans MS" panose="030F0702030302020204" pitchFamily="66" charset="0"/>
              <a:ea typeface="Lookpeach Font TH Bold"/>
              <a:cs typeface="Lookpeach Font TH Bold"/>
              <a:sym typeface="Lookpeach Font TH Bold"/>
            </a:endParaRPr>
          </a:p>
        </p:txBody>
      </p:sp>
      <p:sp>
        <p:nvSpPr>
          <p:cNvPr id="8" name="TextBox 4"/>
          <p:cNvSpPr txBox="1"/>
          <p:nvPr/>
        </p:nvSpPr>
        <p:spPr>
          <a:xfrm>
            <a:off x="8153400" y="3009900"/>
            <a:ext cx="9296400" cy="538480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3499" dirty="0" smtClean="0">
                <a:solidFill>
                  <a:srgbClr val="4D8729"/>
                </a:solidFill>
                <a:latin typeface="Lookpeach Font TH"/>
                <a:ea typeface="Lookpeach Font TH"/>
                <a:cs typeface="Lookpeach Font TH"/>
                <a:sym typeface="Lookpeach Font TH"/>
              </a:rPr>
              <a:t>Образует сплошной покров в избыточно увлажненных местах.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3499" dirty="0" smtClean="0">
                <a:solidFill>
                  <a:srgbClr val="4D8729"/>
                </a:solidFill>
                <a:latin typeface="Lookpeach Font TH"/>
                <a:ea typeface="Lookpeach Font TH"/>
                <a:cs typeface="Lookpeach Font TH"/>
                <a:sym typeface="Lookpeach Font TH"/>
              </a:rPr>
              <a:t>Окраска светло-зеленая.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3499" dirty="0" smtClean="0">
                <a:solidFill>
                  <a:srgbClr val="4D8729"/>
                </a:solidFill>
                <a:latin typeface="Lookpeach Font TH"/>
                <a:ea typeface="Lookpeach Font TH"/>
                <a:cs typeface="Lookpeach Font TH"/>
                <a:sym typeface="Lookpeach Font TH"/>
              </a:rPr>
              <a:t>Листья покрывают стебель и ветви.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3499" dirty="0">
                <a:solidFill>
                  <a:srgbClr val="4D8729"/>
                </a:solidFill>
                <a:latin typeface="Lookpeach Font TH"/>
                <a:ea typeface="Lookpeach Font TH"/>
                <a:cs typeface="Lookpeach Font TH"/>
                <a:sym typeface="Lookpeach Font TH"/>
              </a:rPr>
              <a:t>Стебель ветвистый.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3499" dirty="0">
                <a:solidFill>
                  <a:srgbClr val="4D8729"/>
                </a:solidFill>
                <a:latin typeface="Lookpeach Font TH"/>
                <a:ea typeface="Lookpeach Font TH"/>
                <a:cs typeface="Lookpeach Font TH"/>
                <a:sym typeface="Lookpeach Font TH"/>
              </a:rPr>
              <a:t>Однодомное растение.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3499" dirty="0">
                <a:solidFill>
                  <a:srgbClr val="4D8729"/>
                </a:solidFill>
                <a:latin typeface="Lookpeach Font TH"/>
                <a:ea typeface="Lookpeach Font TH"/>
                <a:cs typeface="Lookpeach Font TH"/>
              </a:rPr>
              <a:t>У молодых растений есть ризоиды. С началом ветвления рост ризоидов прекращается, и взрослые растения их не имеют.</a:t>
            </a:r>
            <a:endParaRPr lang="en-US" sz="3499" dirty="0">
              <a:solidFill>
                <a:srgbClr val="4D8729"/>
              </a:solidFill>
              <a:latin typeface="Lookpeach Font TH"/>
              <a:ea typeface="Lookpeach Font TH"/>
              <a:cs typeface="Lookpeach Font TH"/>
              <a:sym typeface="Lookpeach Font TH"/>
            </a:endParaRPr>
          </a:p>
        </p:txBody>
      </p:sp>
      <p:sp>
        <p:nvSpPr>
          <p:cNvPr id="9" name="Freeform 2"/>
          <p:cNvSpPr/>
          <p:nvPr/>
        </p:nvSpPr>
        <p:spPr>
          <a:xfrm>
            <a:off x="1982521" y="1485900"/>
            <a:ext cx="5848377" cy="8179549"/>
          </a:xfrm>
          <a:custGeom>
            <a:avLst/>
            <a:gdLst/>
            <a:ahLst/>
            <a:cxnLst/>
            <a:rect l="l" t="t" r="r" b="b"/>
            <a:pathLst>
              <a:path w="5848377" h="8179549">
                <a:moveTo>
                  <a:pt x="0" y="0"/>
                </a:moveTo>
                <a:lnTo>
                  <a:pt x="5848377" y="0"/>
                </a:lnTo>
                <a:lnTo>
                  <a:pt x="5848377" y="8179549"/>
                </a:lnTo>
                <a:lnTo>
                  <a:pt x="0" y="817954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" y="0"/>
            <a:ext cx="18287999" cy="10287000"/>
          </a:xfrm>
          <a:prstGeom prst="rect">
            <a:avLst/>
          </a:prstGeom>
          <a:solidFill>
            <a:srgbClr val="FFF8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1172029" y="185797"/>
            <a:ext cx="16154399" cy="12311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sz="8000" b="1" spc="337" dirty="0" smtClean="0">
                <a:solidFill>
                  <a:srgbClr val="D84041"/>
                </a:solidFill>
                <a:latin typeface="Comic Sans MS" panose="030F0702030302020204" pitchFamily="66" charset="0"/>
                <a:ea typeface="Lookpeach Font TH Bold"/>
                <a:cs typeface="Lookpeach Font TH Bold"/>
                <a:sym typeface="Lookpeach Font TH Bold"/>
              </a:rPr>
              <a:t>Сфагнум</a:t>
            </a:r>
            <a:endParaRPr lang="en-US" sz="8000" b="1" spc="337" dirty="0">
              <a:solidFill>
                <a:srgbClr val="D84041"/>
              </a:solidFill>
              <a:latin typeface="Comic Sans MS" panose="030F0702030302020204" pitchFamily="66" charset="0"/>
              <a:ea typeface="Lookpeach Font TH Bold"/>
              <a:cs typeface="Lookpeach Font TH Bold"/>
              <a:sym typeface="Lookpeach Font TH Bold"/>
            </a:endParaRPr>
          </a:p>
        </p:txBody>
      </p:sp>
      <p:sp>
        <p:nvSpPr>
          <p:cNvPr id="4" name="Freeform 2"/>
          <p:cNvSpPr/>
          <p:nvPr/>
        </p:nvSpPr>
        <p:spPr>
          <a:xfrm>
            <a:off x="6781800" y="1916906"/>
            <a:ext cx="5257800" cy="7848577"/>
          </a:xfrm>
          <a:custGeom>
            <a:avLst/>
            <a:gdLst/>
            <a:ahLst/>
            <a:cxnLst/>
            <a:rect l="l" t="t" r="r" b="b"/>
            <a:pathLst>
              <a:path w="5848377" h="8179549">
                <a:moveTo>
                  <a:pt x="0" y="0"/>
                </a:moveTo>
                <a:lnTo>
                  <a:pt x="5848377" y="0"/>
                </a:lnTo>
                <a:lnTo>
                  <a:pt x="5848377" y="8179549"/>
                </a:lnTo>
                <a:lnTo>
                  <a:pt x="0" y="817954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cxnSp>
        <p:nvCxnSpPr>
          <p:cNvPr id="5" name="Прямая со стрелкой 4"/>
          <p:cNvCxnSpPr/>
          <p:nvPr/>
        </p:nvCxnSpPr>
        <p:spPr>
          <a:xfrm flipH="1">
            <a:off x="9399815" y="2095500"/>
            <a:ext cx="1877785" cy="15240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Box 4"/>
          <p:cNvSpPr txBox="1"/>
          <p:nvPr/>
        </p:nvSpPr>
        <p:spPr>
          <a:xfrm>
            <a:off x="11430000" y="1617702"/>
            <a:ext cx="3124200" cy="11079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sz="3600" dirty="0" smtClean="0">
                <a:latin typeface="Lookpeach Font TH"/>
                <a:ea typeface="Lookpeach Font TH"/>
                <a:cs typeface="Lookpeach Font TH"/>
                <a:sym typeface="Lookpeach Font TH"/>
              </a:rPr>
              <a:t>Коробочка со спорами</a:t>
            </a:r>
            <a:endParaRPr lang="en-US" sz="2400" dirty="0">
              <a:latin typeface="Lookpeach Font TH"/>
              <a:ea typeface="Lookpeach Font TH"/>
              <a:cs typeface="Lookpeach Font TH"/>
              <a:sym typeface="Lookpeach Font TH"/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 flipV="1">
            <a:off x="7162800" y="8039100"/>
            <a:ext cx="2086429" cy="15240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extBox 4"/>
          <p:cNvSpPr txBox="1"/>
          <p:nvPr/>
        </p:nvSpPr>
        <p:spPr>
          <a:xfrm>
            <a:off x="4640944" y="7838301"/>
            <a:ext cx="3124200" cy="5539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sz="3600" dirty="0" smtClean="0">
                <a:latin typeface="Lookpeach Font TH"/>
                <a:ea typeface="Lookpeach Font TH"/>
                <a:cs typeface="Lookpeach Font TH"/>
                <a:sym typeface="Lookpeach Font TH"/>
              </a:rPr>
              <a:t>Стебель</a:t>
            </a:r>
            <a:endParaRPr lang="en-US" sz="2400" dirty="0">
              <a:latin typeface="Lookpeach Font TH"/>
              <a:ea typeface="Lookpeach Font TH"/>
              <a:cs typeface="Lookpeach Font TH"/>
              <a:sym typeface="Lookpeach Font TH"/>
            </a:endParaRPr>
          </a:p>
        </p:txBody>
      </p:sp>
      <p:cxnSp>
        <p:nvCxnSpPr>
          <p:cNvPr id="11" name="Прямая со стрелкой 10"/>
          <p:cNvCxnSpPr/>
          <p:nvPr/>
        </p:nvCxnSpPr>
        <p:spPr>
          <a:xfrm flipH="1">
            <a:off x="10187213" y="6057900"/>
            <a:ext cx="2066472" cy="25481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TextBox 4"/>
          <p:cNvSpPr txBox="1"/>
          <p:nvPr/>
        </p:nvSpPr>
        <p:spPr>
          <a:xfrm>
            <a:off x="11780156" y="5398353"/>
            <a:ext cx="4800600" cy="11079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sz="3600" dirty="0" smtClean="0">
                <a:latin typeface="Lookpeach Font TH"/>
                <a:ea typeface="Lookpeach Font TH"/>
                <a:cs typeface="Lookpeach Font TH"/>
                <a:sym typeface="Lookpeach Font TH"/>
              </a:rPr>
              <a:t>Боковые стебли с листьями</a:t>
            </a:r>
            <a:endParaRPr lang="en-US" sz="2400" dirty="0">
              <a:latin typeface="Lookpeach Font TH"/>
              <a:ea typeface="Lookpeach Font TH"/>
              <a:cs typeface="Lookpeach Font TH"/>
              <a:sym typeface="Lookpeach Font TH"/>
            </a:endParaRPr>
          </a:p>
        </p:txBody>
      </p:sp>
    </p:spTree>
    <p:extLst>
      <p:ext uri="{BB962C8B-B14F-4D97-AF65-F5344CB8AC3E}">
        <p14:creationId xmlns:p14="http://schemas.microsoft.com/office/powerpoint/2010/main" val="4130506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" y="0"/>
            <a:ext cx="18287999" cy="10287000"/>
          </a:xfrm>
          <a:prstGeom prst="rect">
            <a:avLst/>
          </a:prstGeom>
          <a:solidFill>
            <a:srgbClr val="FFF8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Freeform 2"/>
          <p:cNvSpPr/>
          <p:nvPr/>
        </p:nvSpPr>
        <p:spPr>
          <a:xfrm rot="5400000">
            <a:off x="1600200" y="2447917"/>
            <a:ext cx="6376454" cy="6376454"/>
          </a:xfrm>
          <a:custGeom>
            <a:avLst/>
            <a:gdLst/>
            <a:ahLst/>
            <a:cxnLst/>
            <a:rect l="l" t="t" r="r" b="b"/>
            <a:pathLst>
              <a:path w="6376454" h="6376454">
                <a:moveTo>
                  <a:pt x="0" y="0"/>
                </a:moveTo>
                <a:lnTo>
                  <a:pt x="6376454" y="0"/>
                </a:lnTo>
                <a:lnTo>
                  <a:pt x="6376454" y="6376453"/>
                </a:lnTo>
                <a:lnTo>
                  <a:pt x="0" y="637645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4" name="Group 3"/>
          <p:cNvGrpSpPr/>
          <p:nvPr/>
        </p:nvGrpSpPr>
        <p:grpSpPr>
          <a:xfrm>
            <a:off x="10320717" y="2598515"/>
            <a:ext cx="6376454" cy="6376454"/>
            <a:chOff x="0" y="0"/>
            <a:chExt cx="812800" cy="812800"/>
          </a:xfrm>
        </p:grpSpPr>
        <p:sp>
          <p:nvSpPr>
            <p:cNvPr id="5" name="Freeform 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3"/>
              <a:stretch>
                <a:fillRect l="-25136" r="-25136"/>
              </a:stretch>
            </a:blipFill>
          </p:spPr>
        </p:sp>
      </p:grpSp>
      <p:sp>
        <p:nvSpPr>
          <p:cNvPr id="6" name="TextBox 5"/>
          <p:cNvSpPr txBox="1"/>
          <p:nvPr/>
        </p:nvSpPr>
        <p:spPr>
          <a:xfrm>
            <a:off x="533400" y="266700"/>
            <a:ext cx="17068800" cy="10156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sz="6600" b="1" spc="337" dirty="0">
                <a:solidFill>
                  <a:srgbClr val="D84041"/>
                </a:solidFill>
                <a:latin typeface="Comic Sans MS" panose="030F0702030302020204" pitchFamily="66" charset="0"/>
                <a:ea typeface="Lookpeach Font TH Bold"/>
                <a:cs typeface="Lookpeach Font TH Bold"/>
              </a:rPr>
              <a:t>Клеточное строение листа сфагнума</a:t>
            </a:r>
            <a:endParaRPr lang="en-US" sz="6600" b="1" spc="337" dirty="0">
              <a:solidFill>
                <a:srgbClr val="D84041"/>
              </a:solidFill>
              <a:latin typeface="Comic Sans MS" panose="030F0702030302020204" pitchFamily="66" charset="0"/>
              <a:ea typeface="Lookpeach Font TH Bold"/>
              <a:cs typeface="Lookpeach Font TH Bold"/>
              <a:sym typeface="Lookpeach Font TH Bold"/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 flipH="1">
            <a:off x="5334001" y="2447917"/>
            <a:ext cx="2285999" cy="85090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6984959" y="1619867"/>
            <a:ext cx="477528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>
                <a:latin typeface="Lookpeach Font TH"/>
                <a:ea typeface="Lookpeach Font TH"/>
                <a:cs typeface="Lookpeach Font TH"/>
              </a:rPr>
              <a:t>Водоносные клетки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6712797" y="8134171"/>
            <a:ext cx="4915320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 smtClean="0">
                <a:latin typeface="Lookpeach Font TH"/>
                <a:ea typeface="Lookpeach Font TH"/>
                <a:cs typeface="Lookpeach Font TH"/>
              </a:rPr>
              <a:t>Фотосинтезирующие </a:t>
            </a:r>
          </a:p>
          <a:p>
            <a:pPr algn="ctr"/>
            <a:r>
              <a:rPr lang="ru-RU" sz="3600" dirty="0" smtClean="0">
                <a:latin typeface="Lookpeach Font TH"/>
                <a:ea typeface="Lookpeach Font TH"/>
                <a:cs typeface="Lookpeach Font TH"/>
              </a:rPr>
              <a:t>клетки</a:t>
            </a:r>
            <a:endParaRPr lang="ru-RU" sz="3600" dirty="0">
              <a:latin typeface="Lookpeach Font TH"/>
              <a:ea typeface="Lookpeach Font TH"/>
              <a:cs typeface="Lookpeach Font TH"/>
            </a:endParaRPr>
          </a:p>
        </p:txBody>
      </p:sp>
      <p:cxnSp>
        <p:nvCxnSpPr>
          <p:cNvPr id="12" name="Прямая со стрелкой 11"/>
          <p:cNvCxnSpPr/>
          <p:nvPr/>
        </p:nvCxnSpPr>
        <p:spPr>
          <a:xfrm>
            <a:off x="10291686" y="2266198"/>
            <a:ext cx="1697641" cy="140091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H="1" flipV="1">
            <a:off x="6580271" y="7459519"/>
            <a:ext cx="1263855" cy="81965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V="1">
            <a:off x="9982200" y="7516869"/>
            <a:ext cx="1371600" cy="76230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6806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887" y="0"/>
            <a:ext cx="18287999" cy="10287000"/>
          </a:xfrm>
          <a:prstGeom prst="rect">
            <a:avLst/>
          </a:prstGeom>
          <a:solidFill>
            <a:srgbClr val="FFF8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Freeform 2"/>
          <p:cNvSpPr/>
          <p:nvPr/>
        </p:nvSpPr>
        <p:spPr>
          <a:xfrm rot="5400000">
            <a:off x="1371600" y="2327741"/>
            <a:ext cx="6376454" cy="6376454"/>
          </a:xfrm>
          <a:custGeom>
            <a:avLst/>
            <a:gdLst/>
            <a:ahLst/>
            <a:cxnLst/>
            <a:rect l="l" t="t" r="r" b="b"/>
            <a:pathLst>
              <a:path w="6376454" h="6376454">
                <a:moveTo>
                  <a:pt x="0" y="0"/>
                </a:moveTo>
                <a:lnTo>
                  <a:pt x="6376454" y="0"/>
                </a:lnTo>
                <a:lnTo>
                  <a:pt x="6376454" y="6376453"/>
                </a:lnTo>
                <a:lnTo>
                  <a:pt x="0" y="637645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cxnSp>
        <p:nvCxnSpPr>
          <p:cNvPr id="4" name="Прямая со стрелкой 3"/>
          <p:cNvCxnSpPr/>
          <p:nvPr/>
        </p:nvCxnSpPr>
        <p:spPr>
          <a:xfrm flipH="1">
            <a:off x="5105401" y="2327741"/>
            <a:ext cx="2285999" cy="85090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Прямоугольник 4"/>
          <p:cNvSpPr/>
          <p:nvPr/>
        </p:nvSpPr>
        <p:spPr>
          <a:xfrm>
            <a:off x="6756359" y="1499691"/>
            <a:ext cx="477528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>
                <a:latin typeface="Lookpeach Font TH"/>
                <a:ea typeface="Lookpeach Font TH"/>
                <a:cs typeface="Lookpeach Font TH"/>
              </a:rPr>
              <a:t>Водоносные клетки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858000" y="7905571"/>
            <a:ext cx="4915320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 smtClean="0">
                <a:latin typeface="Lookpeach Font TH"/>
                <a:ea typeface="Lookpeach Font TH"/>
                <a:cs typeface="Lookpeach Font TH"/>
              </a:rPr>
              <a:t>Фотосинтезирующие </a:t>
            </a:r>
          </a:p>
          <a:p>
            <a:pPr algn="ctr"/>
            <a:r>
              <a:rPr lang="ru-RU" sz="3600" dirty="0" smtClean="0">
                <a:latin typeface="Lookpeach Font TH"/>
                <a:ea typeface="Lookpeach Font TH"/>
                <a:cs typeface="Lookpeach Font TH"/>
              </a:rPr>
              <a:t>клетки</a:t>
            </a:r>
            <a:endParaRPr lang="ru-RU" sz="3600" dirty="0">
              <a:latin typeface="Lookpeach Font TH"/>
              <a:ea typeface="Lookpeach Font TH"/>
              <a:cs typeface="Lookpeach Font TH"/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 flipH="1" flipV="1">
            <a:off x="6351672" y="7339344"/>
            <a:ext cx="1877928" cy="56622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9818152" y="3846600"/>
            <a:ext cx="9026307" cy="33387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499" dirty="0">
                <a:solidFill>
                  <a:srgbClr val="4D8729"/>
                </a:solidFill>
                <a:latin typeface="Lookpeach Font TH"/>
                <a:ea typeface="Lookpeach Font TH"/>
                <a:cs typeface="Lookpeach Font TH"/>
              </a:rPr>
              <a:t>Листья сфагнума имеют два вида клеток: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3499" dirty="0">
                <a:solidFill>
                  <a:srgbClr val="4D8729"/>
                </a:solidFill>
                <a:latin typeface="Lookpeach Font TH"/>
                <a:ea typeface="Lookpeach Font TH"/>
                <a:cs typeface="Lookpeach Font TH"/>
              </a:rPr>
              <a:t>живые (фотосинтезирующие);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3499" dirty="0">
                <a:solidFill>
                  <a:srgbClr val="4D8729"/>
                </a:solidFill>
                <a:latin typeface="Lookpeach Font TH"/>
                <a:ea typeface="Lookpeach Font TH"/>
                <a:cs typeface="Lookpeach Font TH"/>
              </a:rPr>
              <a:t>мертвые без ядра и </a:t>
            </a:r>
            <a:r>
              <a:rPr lang="ru-RU" sz="3499" dirty="0" smtClean="0">
                <a:solidFill>
                  <a:srgbClr val="4D8729"/>
                </a:solidFill>
                <a:latin typeface="Lookpeach Font TH"/>
                <a:ea typeface="Lookpeach Font TH"/>
                <a:cs typeface="Lookpeach Font TH"/>
              </a:rPr>
              <a:t>цитоплазмы (</a:t>
            </a:r>
            <a:r>
              <a:rPr lang="ru-RU" sz="3499" dirty="0">
                <a:solidFill>
                  <a:srgbClr val="4D8729"/>
                </a:solidFill>
                <a:latin typeface="Lookpeach Font TH"/>
                <a:ea typeface="Lookpeach Font TH"/>
                <a:cs typeface="Lookpeach Font TH"/>
              </a:rPr>
              <a:t>водоносные).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ru-RU" sz="3600" dirty="0">
              <a:latin typeface="Lookpeach Font TH"/>
              <a:ea typeface="Lookpeach Font TH"/>
              <a:cs typeface="Lookpeach Font TH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9600" y="266700"/>
            <a:ext cx="17068800" cy="10156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sz="6600" b="1" spc="337" dirty="0">
                <a:solidFill>
                  <a:srgbClr val="D84041"/>
                </a:solidFill>
                <a:latin typeface="Comic Sans MS" panose="030F0702030302020204" pitchFamily="66" charset="0"/>
                <a:ea typeface="Lookpeach Font TH Bold"/>
                <a:cs typeface="Lookpeach Font TH Bold"/>
              </a:rPr>
              <a:t>Клеточное строение листа сфагнума</a:t>
            </a:r>
            <a:endParaRPr lang="en-US" sz="6600" b="1" spc="337" dirty="0">
              <a:solidFill>
                <a:srgbClr val="D84041"/>
              </a:solidFill>
              <a:latin typeface="Comic Sans MS" panose="030F0702030302020204" pitchFamily="66" charset="0"/>
              <a:ea typeface="Lookpeach Font TH Bold"/>
              <a:cs typeface="Lookpeach Font TH Bold"/>
              <a:sym typeface="Lookpeach Font TH Bold"/>
            </a:endParaRPr>
          </a:p>
        </p:txBody>
      </p:sp>
    </p:spTree>
    <p:extLst>
      <p:ext uri="{BB962C8B-B14F-4D97-AF65-F5344CB8AC3E}">
        <p14:creationId xmlns:p14="http://schemas.microsoft.com/office/powerpoint/2010/main" val="2517260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8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>
            <a:off x="13208123" y="5071917"/>
            <a:ext cx="5079877" cy="5215083"/>
          </a:xfrm>
          <a:custGeom>
            <a:avLst/>
            <a:gdLst/>
            <a:ahLst/>
            <a:cxnLst/>
            <a:rect l="l" t="t" r="r" b="b"/>
            <a:pathLst>
              <a:path w="5079877" h="5215083">
                <a:moveTo>
                  <a:pt x="5079877" y="0"/>
                </a:moveTo>
                <a:lnTo>
                  <a:pt x="0" y="0"/>
                </a:lnTo>
                <a:lnTo>
                  <a:pt x="0" y="5215083"/>
                </a:lnTo>
                <a:lnTo>
                  <a:pt x="5079877" y="5215083"/>
                </a:lnTo>
                <a:lnTo>
                  <a:pt x="5079877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3" name="Freeform 3"/>
          <p:cNvSpPr/>
          <p:nvPr/>
        </p:nvSpPr>
        <p:spPr>
          <a:xfrm flipV="1">
            <a:off x="0" y="0"/>
            <a:ext cx="5079877" cy="5215083"/>
          </a:xfrm>
          <a:custGeom>
            <a:avLst/>
            <a:gdLst/>
            <a:ahLst/>
            <a:cxnLst/>
            <a:rect l="l" t="t" r="r" b="b"/>
            <a:pathLst>
              <a:path w="5079877" h="5215083">
                <a:moveTo>
                  <a:pt x="0" y="5215083"/>
                </a:moveTo>
                <a:lnTo>
                  <a:pt x="5079877" y="5215083"/>
                </a:lnTo>
                <a:lnTo>
                  <a:pt x="5079877" y="0"/>
                </a:lnTo>
                <a:lnTo>
                  <a:pt x="0" y="0"/>
                </a:lnTo>
                <a:lnTo>
                  <a:pt x="0" y="5215083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7" name="Freeform 7"/>
          <p:cNvSpPr/>
          <p:nvPr/>
        </p:nvSpPr>
        <p:spPr>
          <a:xfrm>
            <a:off x="457200" y="5905500"/>
            <a:ext cx="2895600" cy="4120832"/>
          </a:xfrm>
          <a:custGeom>
            <a:avLst/>
            <a:gdLst/>
            <a:ahLst/>
            <a:cxnLst/>
            <a:rect l="l" t="t" r="r" b="b"/>
            <a:pathLst>
              <a:path w="2560530" h="3587432">
                <a:moveTo>
                  <a:pt x="0" y="0"/>
                </a:moveTo>
                <a:lnTo>
                  <a:pt x="2560530" y="0"/>
                </a:lnTo>
                <a:lnTo>
                  <a:pt x="2560530" y="3587433"/>
                </a:lnTo>
                <a:lnTo>
                  <a:pt x="0" y="358743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3039304"/>
            <a:ext cx="10363200" cy="5181600"/>
          </a:xfrm>
          <a:prstGeom prst="rect">
            <a:avLst/>
          </a:prstGeom>
        </p:spPr>
      </p:pic>
      <p:sp>
        <p:nvSpPr>
          <p:cNvPr id="9" name="TextBox 7"/>
          <p:cNvSpPr txBox="1"/>
          <p:nvPr/>
        </p:nvSpPr>
        <p:spPr>
          <a:xfrm>
            <a:off x="2307832" y="1591878"/>
            <a:ext cx="13411200" cy="10156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sz="6600" b="1" spc="337" dirty="0" smtClean="0">
                <a:solidFill>
                  <a:srgbClr val="D84041"/>
                </a:solidFill>
                <a:latin typeface="Comic Sans MS" panose="030F0702030302020204" pitchFamily="66" charset="0"/>
                <a:ea typeface="Lookpeach Font TH Bold"/>
                <a:cs typeface="Lookpeach Font TH Bold"/>
                <a:sym typeface="Lookpeach Font TH Bold"/>
              </a:rPr>
              <a:t>Расшифруйте ребус</a:t>
            </a:r>
            <a:endParaRPr lang="en-US" sz="6600" b="1" spc="337" dirty="0">
              <a:solidFill>
                <a:srgbClr val="D84041"/>
              </a:solidFill>
              <a:latin typeface="Comic Sans MS" panose="030F0702030302020204" pitchFamily="66" charset="0"/>
              <a:ea typeface="Lookpeach Font TH Bold"/>
              <a:cs typeface="Lookpeach Font TH Bold"/>
              <a:sym typeface="Lookpeach Font TH Bol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8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>
            <a:off x="13208123" y="5071917"/>
            <a:ext cx="5079877" cy="5215083"/>
          </a:xfrm>
          <a:custGeom>
            <a:avLst/>
            <a:gdLst/>
            <a:ahLst/>
            <a:cxnLst/>
            <a:rect l="l" t="t" r="r" b="b"/>
            <a:pathLst>
              <a:path w="5079877" h="5215083">
                <a:moveTo>
                  <a:pt x="5079877" y="0"/>
                </a:moveTo>
                <a:lnTo>
                  <a:pt x="0" y="0"/>
                </a:lnTo>
                <a:lnTo>
                  <a:pt x="0" y="5215083"/>
                </a:lnTo>
                <a:lnTo>
                  <a:pt x="5079877" y="5215083"/>
                </a:lnTo>
                <a:lnTo>
                  <a:pt x="5079877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3" name="Freeform 3"/>
          <p:cNvSpPr/>
          <p:nvPr/>
        </p:nvSpPr>
        <p:spPr>
          <a:xfrm>
            <a:off x="0" y="5071917"/>
            <a:ext cx="5079877" cy="5215083"/>
          </a:xfrm>
          <a:custGeom>
            <a:avLst/>
            <a:gdLst/>
            <a:ahLst/>
            <a:cxnLst/>
            <a:rect l="l" t="t" r="r" b="b"/>
            <a:pathLst>
              <a:path w="5079877" h="5215083">
                <a:moveTo>
                  <a:pt x="0" y="0"/>
                </a:moveTo>
                <a:lnTo>
                  <a:pt x="5079877" y="0"/>
                </a:lnTo>
                <a:lnTo>
                  <a:pt x="5079877" y="5215083"/>
                </a:lnTo>
                <a:lnTo>
                  <a:pt x="0" y="521508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8" name="TextBox 7"/>
          <p:cNvSpPr txBox="1"/>
          <p:nvPr/>
        </p:nvSpPr>
        <p:spPr>
          <a:xfrm>
            <a:off x="2325975" y="1181100"/>
            <a:ext cx="13411200" cy="11079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sz="7200" b="1" spc="337" dirty="0" smtClean="0">
                <a:solidFill>
                  <a:srgbClr val="D84041"/>
                </a:solidFill>
                <a:latin typeface="Comic Sans MS" panose="030F0702030302020204" pitchFamily="66" charset="0"/>
                <a:ea typeface="Lookpeach Font TH Bold"/>
                <a:cs typeface="Lookpeach Font TH Bold"/>
                <a:sym typeface="Lookpeach Font TH Bold"/>
              </a:rPr>
              <a:t>Биологический словарь</a:t>
            </a:r>
            <a:endParaRPr lang="en-US" sz="7200" b="1" spc="337" dirty="0">
              <a:solidFill>
                <a:srgbClr val="D84041"/>
              </a:solidFill>
              <a:latin typeface="Comic Sans MS" panose="030F0702030302020204" pitchFamily="66" charset="0"/>
              <a:ea typeface="Lookpeach Font TH Bold"/>
              <a:cs typeface="Lookpeach Font TH Bold"/>
              <a:sym typeface="Lookpeach Font TH Bold"/>
            </a:endParaRPr>
          </a:p>
        </p:txBody>
      </p:sp>
      <p:sp>
        <p:nvSpPr>
          <p:cNvPr id="9" name="TextBox 4"/>
          <p:cNvSpPr txBox="1"/>
          <p:nvPr/>
        </p:nvSpPr>
        <p:spPr>
          <a:xfrm>
            <a:off x="1295400" y="4210566"/>
            <a:ext cx="15884071" cy="738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/>
            <a:r>
              <a:rPr lang="ru-RU" sz="4800" b="1" dirty="0">
                <a:solidFill>
                  <a:srgbClr val="4D8729"/>
                </a:solidFill>
                <a:latin typeface="Lookpeach Font TH"/>
                <a:ea typeface="Lookpeach Font TH"/>
                <a:cs typeface="Lookpeach Font TH"/>
                <a:sym typeface="Lookpeach Font TH"/>
              </a:rPr>
              <a:t>Бриология</a:t>
            </a:r>
            <a:r>
              <a:rPr lang="ru-RU" sz="4800" dirty="0">
                <a:solidFill>
                  <a:srgbClr val="4D8729"/>
                </a:solidFill>
                <a:latin typeface="Lookpeach Font TH"/>
                <a:ea typeface="Lookpeach Font TH"/>
                <a:cs typeface="Lookpeach Font TH"/>
              </a:rPr>
              <a:t> (</a:t>
            </a:r>
            <a:r>
              <a:rPr lang="ru-RU" sz="4800" dirty="0" smtClean="0">
                <a:solidFill>
                  <a:srgbClr val="4D8729"/>
                </a:solidFill>
                <a:latin typeface="Lookpeach Font TH"/>
                <a:ea typeface="Lookpeach Font TH"/>
                <a:cs typeface="Lookpeach Font TH"/>
              </a:rPr>
              <a:t>от греч</a:t>
            </a:r>
            <a:r>
              <a:rPr lang="ru-RU" sz="4800" dirty="0">
                <a:solidFill>
                  <a:srgbClr val="4D8729"/>
                </a:solidFill>
                <a:latin typeface="Lookpeach Font TH"/>
                <a:ea typeface="Lookpeach Font TH"/>
                <a:cs typeface="Lookpeach Font TH"/>
              </a:rPr>
              <a:t>. </a:t>
            </a:r>
            <a:r>
              <a:rPr lang="ru-RU" sz="4800" dirty="0" err="1" smtClean="0">
                <a:solidFill>
                  <a:srgbClr val="4D8729"/>
                </a:solidFill>
                <a:latin typeface="Lookpeach Font TH"/>
                <a:ea typeface="Lookpeach Font TH"/>
                <a:cs typeface="Lookpeach Font TH"/>
              </a:rPr>
              <a:t>брион</a:t>
            </a:r>
            <a:r>
              <a:rPr lang="ru-RU" sz="4800" dirty="0" smtClean="0">
                <a:solidFill>
                  <a:srgbClr val="4D8729"/>
                </a:solidFill>
                <a:latin typeface="Lookpeach Font TH"/>
                <a:ea typeface="Lookpeach Font TH"/>
                <a:cs typeface="Lookpeach Font TH"/>
              </a:rPr>
              <a:t> </a:t>
            </a:r>
            <a:r>
              <a:rPr lang="ru-RU" sz="4800" dirty="0">
                <a:solidFill>
                  <a:srgbClr val="4D8729"/>
                </a:solidFill>
                <a:latin typeface="Lookpeach Font TH"/>
                <a:ea typeface="Lookpeach Font TH"/>
                <a:cs typeface="Lookpeach Font TH"/>
              </a:rPr>
              <a:t>— «мох</a:t>
            </a:r>
            <a:r>
              <a:rPr lang="ru-RU" sz="4800" dirty="0" smtClean="0">
                <a:solidFill>
                  <a:srgbClr val="4D8729"/>
                </a:solidFill>
                <a:latin typeface="Lookpeach Font TH"/>
                <a:ea typeface="Lookpeach Font TH"/>
                <a:cs typeface="Lookpeach Font TH"/>
              </a:rPr>
              <a:t>»)</a:t>
            </a:r>
            <a:r>
              <a:rPr lang="ru-RU" sz="4800" dirty="0" smtClean="0">
                <a:solidFill>
                  <a:srgbClr val="4D8729"/>
                </a:solidFill>
                <a:latin typeface="Lookpeach Font TH"/>
                <a:ea typeface="Lookpeach Font TH"/>
                <a:cs typeface="Lookpeach Font TH"/>
                <a:sym typeface="Lookpeach Font TH"/>
              </a:rPr>
              <a:t> </a:t>
            </a:r>
            <a:r>
              <a:rPr lang="ru-RU" sz="4800" dirty="0">
                <a:solidFill>
                  <a:srgbClr val="4D8729"/>
                </a:solidFill>
                <a:latin typeface="Lookpeach Font TH"/>
                <a:ea typeface="Lookpeach Font TH"/>
                <a:cs typeface="Lookpeach Font TH"/>
                <a:sym typeface="Lookpeach Font TH"/>
              </a:rPr>
              <a:t>– </a:t>
            </a:r>
            <a:r>
              <a:rPr lang="ru-RU" sz="4800" dirty="0" smtClean="0">
                <a:solidFill>
                  <a:srgbClr val="4D8729"/>
                </a:solidFill>
                <a:latin typeface="Lookpeach Font TH"/>
                <a:ea typeface="Lookpeach Font TH"/>
                <a:cs typeface="Lookpeach Font TH"/>
                <a:sym typeface="Lookpeach Font TH"/>
              </a:rPr>
              <a:t>наука о мхах</a:t>
            </a:r>
            <a:r>
              <a:rPr lang="ru-RU" sz="3499" dirty="0" smtClean="0">
                <a:solidFill>
                  <a:srgbClr val="4D8729"/>
                </a:solidFill>
                <a:latin typeface="Lookpeach Font TH"/>
                <a:ea typeface="Lookpeach Font TH"/>
                <a:cs typeface="Lookpeach Font TH"/>
                <a:sym typeface="Lookpeach Font TH"/>
              </a:rPr>
              <a:t>. </a:t>
            </a:r>
            <a:endParaRPr lang="en-US" sz="3499" dirty="0">
              <a:solidFill>
                <a:srgbClr val="4D8729"/>
              </a:solidFill>
              <a:latin typeface="Lookpeach Font TH"/>
              <a:ea typeface="Lookpeach Font TH"/>
              <a:cs typeface="Lookpeach Font TH"/>
              <a:sym typeface="Lookpeach Font TH"/>
            </a:endParaRPr>
          </a:p>
        </p:txBody>
      </p:sp>
      <p:sp>
        <p:nvSpPr>
          <p:cNvPr id="10" name="Freeform 5"/>
          <p:cNvSpPr/>
          <p:nvPr/>
        </p:nvSpPr>
        <p:spPr>
          <a:xfrm>
            <a:off x="13208123" y="6554858"/>
            <a:ext cx="4343400" cy="3240123"/>
          </a:xfrm>
          <a:custGeom>
            <a:avLst/>
            <a:gdLst/>
            <a:ahLst/>
            <a:cxnLst/>
            <a:rect l="l" t="t" r="r" b="b"/>
            <a:pathLst>
              <a:path w="4112216" h="3007058">
                <a:moveTo>
                  <a:pt x="0" y="0"/>
                </a:moveTo>
                <a:lnTo>
                  <a:pt x="4112216" y="0"/>
                </a:lnTo>
                <a:lnTo>
                  <a:pt x="4112216" y="3007058"/>
                </a:lnTo>
                <a:lnTo>
                  <a:pt x="0" y="300705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7" name="Freeform 3"/>
          <p:cNvSpPr/>
          <p:nvPr/>
        </p:nvSpPr>
        <p:spPr>
          <a:xfrm>
            <a:off x="1460377" y="5897383"/>
            <a:ext cx="4584762" cy="4653452"/>
          </a:xfrm>
          <a:custGeom>
            <a:avLst/>
            <a:gdLst/>
            <a:ahLst/>
            <a:cxnLst/>
            <a:rect l="l" t="t" r="r" b="b"/>
            <a:pathLst>
              <a:path w="7336977" h="7336977">
                <a:moveTo>
                  <a:pt x="0" y="0"/>
                </a:moveTo>
                <a:lnTo>
                  <a:pt x="7336977" y="0"/>
                </a:lnTo>
                <a:lnTo>
                  <a:pt x="7336977" y="7336978"/>
                </a:lnTo>
                <a:lnTo>
                  <a:pt x="0" y="733697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12" name="Freeform 2"/>
          <p:cNvSpPr/>
          <p:nvPr/>
        </p:nvSpPr>
        <p:spPr>
          <a:xfrm>
            <a:off x="7010400" y="6554858"/>
            <a:ext cx="4749739" cy="3338503"/>
          </a:xfrm>
          <a:custGeom>
            <a:avLst/>
            <a:gdLst/>
            <a:ahLst/>
            <a:cxnLst/>
            <a:rect l="l" t="t" r="r" b="b"/>
            <a:pathLst>
              <a:path w="7171108" h="6561564">
                <a:moveTo>
                  <a:pt x="0" y="0"/>
                </a:moveTo>
                <a:lnTo>
                  <a:pt x="7171108" y="0"/>
                </a:lnTo>
                <a:lnTo>
                  <a:pt x="7171108" y="6561564"/>
                </a:lnTo>
                <a:lnTo>
                  <a:pt x="0" y="656156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8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 flipV="1">
            <a:off x="13208122" y="0"/>
            <a:ext cx="5079877" cy="4000500"/>
          </a:xfrm>
          <a:custGeom>
            <a:avLst/>
            <a:gdLst/>
            <a:ahLst/>
            <a:cxnLst/>
            <a:rect l="l" t="t" r="r" b="b"/>
            <a:pathLst>
              <a:path w="5079877" h="5215083">
                <a:moveTo>
                  <a:pt x="5079877" y="5215083"/>
                </a:moveTo>
                <a:lnTo>
                  <a:pt x="0" y="5215083"/>
                </a:lnTo>
                <a:lnTo>
                  <a:pt x="0" y="0"/>
                </a:lnTo>
                <a:lnTo>
                  <a:pt x="5079877" y="0"/>
                </a:lnTo>
                <a:lnTo>
                  <a:pt x="5079877" y="5215083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3" name="Freeform 3"/>
          <p:cNvSpPr/>
          <p:nvPr/>
        </p:nvSpPr>
        <p:spPr>
          <a:xfrm>
            <a:off x="0" y="6003059"/>
            <a:ext cx="4711823" cy="4283941"/>
          </a:xfrm>
          <a:custGeom>
            <a:avLst/>
            <a:gdLst/>
            <a:ahLst/>
            <a:cxnLst/>
            <a:rect l="l" t="t" r="r" b="b"/>
            <a:pathLst>
              <a:path w="5079877" h="5215083">
                <a:moveTo>
                  <a:pt x="0" y="0"/>
                </a:moveTo>
                <a:lnTo>
                  <a:pt x="5079877" y="0"/>
                </a:lnTo>
                <a:lnTo>
                  <a:pt x="5079877" y="5215083"/>
                </a:lnTo>
                <a:lnTo>
                  <a:pt x="0" y="521508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4" name="TextBox 4"/>
          <p:cNvSpPr txBox="1"/>
          <p:nvPr/>
        </p:nvSpPr>
        <p:spPr>
          <a:xfrm>
            <a:off x="1295399" y="3371612"/>
            <a:ext cx="15392399" cy="484632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3499" dirty="0" smtClean="0">
                <a:solidFill>
                  <a:srgbClr val="4D8729"/>
                </a:solidFill>
                <a:latin typeface="Lookpeach Font TH"/>
                <a:ea typeface="Lookpeach Font TH"/>
                <a:cs typeface="Lookpeach Font TH"/>
                <a:sym typeface="Lookpeach Font TH"/>
              </a:rPr>
              <a:t>Корни отсутствуют, но есть нитевидные выросты стебля – ризоиды. Они участвуют в поглощении веществ из почвы и удерживают растение.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3499" dirty="0" smtClean="0">
                <a:solidFill>
                  <a:srgbClr val="4D8729"/>
                </a:solidFill>
                <a:latin typeface="Lookpeach Font TH"/>
                <a:ea typeface="Lookpeach Font TH"/>
                <a:cs typeface="Lookpeach Font TH"/>
                <a:sym typeface="Lookpeach Font TH"/>
              </a:rPr>
              <a:t>Обитают на почве, камнях, стволах и ветвях деревьев. Любят увлажненные места и лишь изредка встречаются на засушливых.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3499" dirty="0" smtClean="0">
                <a:solidFill>
                  <a:srgbClr val="4D8729"/>
                </a:solidFill>
                <a:latin typeface="Lookpeach Font TH"/>
                <a:ea typeface="Lookpeach Font TH"/>
                <a:cs typeface="Lookpeach Font TH"/>
                <a:sym typeface="Lookpeach Font TH"/>
              </a:rPr>
              <a:t>Ткани слабо развиты или отсутствуют. Покровные ткани без устьиц. Механические ткани слабо развиты. Проводящие ткани не развиты. Поэтому мхи всасываю воду благодаря способности особых водоносных клеток удерживать воду.</a:t>
            </a:r>
            <a:endParaRPr lang="en-US" sz="3499" dirty="0">
              <a:solidFill>
                <a:srgbClr val="4D8729"/>
              </a:solidFill>
              <a:latin typeface="Lookpeach Font TH"/>
              <a:ea typeface="Lookpeach Font TH"/>
              <a:cs typeface="Lookpeach Font TH"/>
              <a:sym typeface="Lookpeach Font TH"/>
            </a:endParaRPr>
          </a:p>
        </p:txBody>
      </p:sp>
      <p:sp>
        <p:nvSpPr>
          <p:cNvPr id="5" name="Freeform 5"/>
          <p:cNvSpPr/>
          <p:nvPr/>
        </p:nvSpPr>
        <p:spPr>
          <a:xfrm>
            <a:off x="14020800" y="7734300"/>
            <a:ext cx="3862860" cy="2356508"/>
          </a:xfrm>
          <a:custGeom>
            <a:avLst/>
            <a:gdLst/>
            <a:ahLst/>
            <a:cxnLst/>
            <a:rect l="l" t="t" r="r" b="b"/>
            <a:pathLst>
              <a:path w="3551211" h="2663409">
                <a:moveTo>
                  <a:pt x="0" y="0"/>
                </a:moveTo>
                <a:lnTo>
                  <a:pt x="3551212" y="0"/>
                </a:lnTo>
                <a:lnTo>
                  <a:pt x="3551212" y="2663409"/>
                </a:lnTo>
                <a:lnTo>
                  <a:pt x="0" y="266340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914400" y="536581"/>
            <a:ext cx="16154399" cy="24622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sz="8000" b="1" spc="337" dirty="0">
                <a:solidFill>
                  <a:srgbClr val="D84041"/>
                </a:solidFill>
                <a:latin typeface="Comic Sans MS" panose="030F0702030302020204" pitchFamily="66" charset="0"/>
                <a:ea typeface="Lookpeach Font TH Bold"/>
                <a:cs typeface="Lookpeach Font TH Bold"/>
                <a:sym typeface="Lookpeach Font TH Bold"/>
              </a:rPr>
              <a:t>Какие признаки характерны для мхов?</a:t>
            </a:r>
            <a:endParaRPr lang="en-US" sz="8000" b="1" spc="337" dirty="0">
              <a:solidFill>
                <a:srgbClr val="D84041"/>
              </a:solidFill>
              <a:latin typeface="Comic Sans MS" panose="030F0702030302020204" pitchFamily="66" charset="0"/>
              <a:ea typeface="Lookpeach Font TH Bold"/>
              <a:cs typeface="Lookpeach Font TH Bold"/>
              <a:sym typeface="Lookpeach Font TH Bol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" y="0"/>
            <a:ext cx="18287999" cy="10287000"/>
          </a:xfrm>
          <a:prstGeom prst="rect">
            <a:avLst/>
          </a:prstGeom>
          <a:solidFill>
            <a:srgbClr val="FFF8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Freeform 2"/>
          <p:cNvSpPr/>
          <p:nvPr/>
        </p:nvSpPr>
        <p:spPr>
          <a:xfrm flipH="1" flipV="1">
            <a:off x="13208123" y="0"/>
            <a:ext cx="5079877" cy="5215083"/>
          </a:xfrm>
          <a:custGeom>
            <a:avLst/>
            <a:gdLst/>
            <a:ahLst/>
            <a:cxnLst/>
            <a:rect l="l" t="t" r="r" b="b"/>
            <a:pathLst>
              <a:path w="5079877" h="5215083">
                <a:moveTo>
                  <a:pt x="5079877" y="5215083"/>
                </a:moveTo>
                <a:lnTo>
                  <a:pt x="0" y="5215083"/>
                </a:lnTo>
                <a:lnTo>
                  <a:pt x="0" y="0"/>
                </a:lnTo>
                <a:lnTo>
                  <a:pt x="5079877" y="0"/>
                </a:lnTo>
                <a:lnTo>
                  <a:pt x="5079877" y="5215083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3" name="Freeform 3"/>
          <p:cNvSpPr/>
          <p:nvPr/>
        </p:nvSpPr>
        <p:spPr>
          <a:xfrm flipV="1">
            <a:off x="0" y="0"/>
            <a:ext cx="5079877" cy="5215083"/>
          </a:xfrm>
          <a:custGeom>
            <a:avLst/>
            <a:gdLst/>
            <a:ahLst/>
            <a:cxnLst/>
            <a:rect l="l" t="t" r="r" b="b"/>
            <a:pathLst>
              <a:path w="5079877" h="5215083">
                <a:moveTo>
                  <a:pt x="0" y="5215083"/>
                </a:moveTo>
                <a:lnTo>
                  <a:pt x="5079877" y="5215083"/>
                </a:lnTo>
                <a:lnTo>
                  <a:pt x="5079877" y="0"/>
                </a:lnTo>
                <a:lnTo>
                  <a:pt x="0" y="0"/>
                </a:lnTo>
                <a:lnTo>
                  <a:pt x="0" y="5215083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1491097214"/>
              </p:ext>
            </p:extLst>
          </p:nvPr>
        </p:nvGraphicFramePr>
        <p:xfrm>
          <a:off x="1810207" y="1176483"/>
          <a:ext cx="14782800" cy="8077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0442002" y="7492305"/>
            <a:ext cx="3962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800" b="1" dirty="0">
                <a:solidFill>
                  <a:srgbClr val="4D8729"/>
                </a:solidFill>
                <a:latin typeface="Lookpeach Font TH"/>
                <a:ea typeface="Lookpeach Font TH"/>
                <a:cs typeface="Lookpeach Font TH"/>
              </a:rPr>
              <a:t>Тело дифференцировано на стебель и листья</a:t>
            </a:r>
          </a:p>
        </p:txBody>
      </p:sp>
      <p:sp>
        <p:nvSpPr>
          <p:cNvPr id="10" name="Freeform 6"/>
          <p:cNvSpPr/>
          <p:nvPr/>
        </p:nvSpPr>
        <p:spPr>
          <a:xfrm>
            <a:off x="14706600" y="7492305"/>
            <a:ext cx="3467100" cy="2356508"/>
          </a:xfrm>
          <a:custGeom>
            <a:avLst/>
            <a:gdLst/>
            <a:ahLst/>
            <a:cxnLst/>
            <a:rect l="l" t="t" r="r" b="b"/>
            <a:pathLst>
              <a:path w="3059786" h="2279541">
                <a:moveTo>
                  <a:pt x="0" y="0"/>
                </a:moveTo>
                <a:lnTo>
                  <a:pt x="3059786" y="0"/>
                </a:lnTo>
                <a:lnTo>
                  <a:pt x="3059786" y="2279541"/>
                </a:lnTo>
                <a:lnTo>
                  <a:pt x="0" y="2279541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5"/>
          <p:cNvSpPr/>
          <p:nvPr/>
        </p:nvSpPr>
        <p:spPr>
          <a:xfrm>
            <a:off x="543583" y="7492305"/>
            <a:ext cx="3862860" cy="2356508"/>
          </a:xfrm>
          <a:custGeom>
            <a:avLst/>
            <a:gdLst/>
            <a:ahLst/>
            <a:cxnLst/>
            <a:rect l="l" t="t" r="r" b="b"/>
            <a:pathLst>
              <a:path w="3551211" h="2663409">
                <a:moveTo>
                  <a:pt x="0" y="0"/>
                </a:moveTo>
                <a:lnTo>
                  <a:pt x="3551212" y="0"/>
                </a:lnTo>
                <a:lnTo>
                  <a:pt x="3551212" y="2663409"/>
                </a:lnTo>
                <a:lnTo>
                  <a:pt x="0" y="2663409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1824463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8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 flipV="1">
            <a:off x="13208123" y="0"/>
            <a:ext cx="5079877" cy="5215083"/>
          </a:xfrm>
          <a:custGeom>
            <a:avLst/>
            <a:gdLst/>
            <a:ahLst/>
            <a:cxnLst/>
            <a:rect l="l" t="t" r="r" b="b"/>
            <a:pathLst>
              <a:path w="5079877" h="5215083">
                <a:moveTo>
                  <a:pt x="5079877" y="5215083"/>
                </a:moveTo>
                <a:lnTo>
                  <a:pt x="0" y="5215083"/>
                </a:lnTo>
                <a:lnTo>
                  <a:pt x="0" y="0"/>
                </a:lnTo>
                <a:lnTo>
                  <a:pt x="5079877" y="0"/>
                </a:lnTo>
                <a:lnTo>
                  <a:pt x="5079877" y="5215083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3" name="Freeform 3"/>
          <p:cNvSpPr/>
          <p:nvPr/>
        </p:nvSpPr>
        <p:spPr>
          <a:xfrm>
            <a:off x="0" y="5071917"/>
            <a:ext cx="5079877" cy="5215083"/>
          </a:xfrm>
          <a:custGeom>
            <a:avLst/>
            <a:gdLst/>
            <a:ahLst/>
            <a:cxnLst/>
            <a:rect l="l" t="t" r="r" b="b"/>
            <a:pathLst>
              <a:path w="5079877" h="5215083">
                <a:moveTo>
                  <a:pt x="0" y="0"/>
                </a:moveTo>
                <a:lnTo>
                  <a:pt x="5079877" y="0"/>
                </a:lnTo>
                <a:lnTo>
                  <a:pt x="5079877" y="5215083"/>
                </a:lnTo>
                <a:lnTo>
                  <a:pt x="0" y="521508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2" name="Freeform 2"/>
          <p:cNvSpPr/>
          <p:nvPr/>
        </p:nvSpPr>
        <p:spPr>
          <a:xfrm>
            <a:off x="6553200" y="2476500"/>
            <a:ext cx="4995327" cy="7281808"/>
          </a:xfrm>
          <a:custGeom>
            <a:avLst/>
            <a:gdLst/>
            <a:ahLst/>
            <a:cxnLst/>
            <a:rect l="l" t="t" r="r" b="b"/>
            <a:pathLst>
              <a:path w="6485454" h="9086451">
                <a:moveTo>
                  <a:pt x="0" y="0"/>
                </a:moveTo>
                <a:lnTo>
                  <a:pt x="6485454" y="0"/>
                </a:lnTo>
                <a:lnTo>
                  <a:pt x="6485454" y="9086451"/>
                </a:lnTo>
                <a:lnTo>
                  <a:pt x="0" y="908645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grpSp>
        <p:nvGrpSpPr>
          <p:cNvPr id="13" name="Group 3"/>
          <p:cNvGrpSpPr/>
          <p:nvPr/>
        </p:nvGrpSpPr>
        <p:grpSpPr>
          <a:xfrm>
            <a:off x="-125238" y="266700"/>
            <a:ext cx="11201400" cy="1816664"/>
            <a:chOff x="0" y="0"/>
            <a:chExt cx="2916452" cy="614526"/>
          </a:xfrm>
        </p:grpSpPr>
        <p:sp>
          <p:nvSpPr>
            <p:cNvPr id="14" name="Freeform 4"/>
            <p:cNvSpPr/>
            <p:nvPr/>
          </p:nvSpPr>
          <p:spPr>
            <a:xfrm>
              <a:off x="0" y="0"/>
              <a:ext cx="2916452" cy="614526"/>
            </a:xfrm>
            <a:custGeom>
              <a:avLst/>
              <a:gdLst/>
              <a:ahLst/>
              <a:cxnLst/>
              <a:rect l="l" t="t" r="r" b="b"/>
              <a:pathLst>
                <a:path w="2916452" h="614526">
                  <a:moveTo>
                    <a:pt x="0" y="0"/>
                  </a:moveTo>
                  <a:lnTo>
                    <a:pt x="2916452" y="0"/>
                  </a:lnTo>
                  <a:lnTo>
                    <a:pt x="2916452" y="614526"/>
                  </a:lnTo>
                  <a:lnTo>
                    <a:pt x="0" y="614526"/>
                  </a:lnTo>
                  <a:close/>
                </a:path>
              </a:pathLst>
            </a:custGeom>
            <a:solidFill>
              <a:srgbClr val="FFFFFF">
                <a:alpha val="89804"/>
              </a:srgbClr>
            </a:solidFill>
          </p:spPr>
        </p:sp>
      </p:grpSp>
      <p:sp>
        <p:nvSpPr>
          <p:cNvPr id="15" name="TextBox 5"/>
          <p:cNvSpPr txBox="1"/>
          <p:nvPr/>
        </p:nvSpPr>
        <p:spPr>
          <a:xfrm>
            <a:off x="-239538" y="353847"/>
            <a:ext cx="11430000" cy="125675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1200"/>
              </a:lnSpc>
            </a:pPr>
            <a:r>
              <a:rPr lang="ru-RU" sz="5700" b="1" dirty="0" smtClean="0">
                <a:solidFill>
                  <a:srgbClr val="D84041"/>
                </a:solidFill>
                <a:latin typeface="Sitka Text" pitchFamily="2" charset="0"/>
                <a:ea typeface="Beauty Salon Sans"/>
                <a:cs typeface="Beauty Salon Sans"/>
                <a:sym typeface="Beauty Salon Sans"/>
              </a:rPr>
              <a:t>Какой мох представлен?</a:t>
            </a:r>
            <a:endParaRPr lang="en-US" sz="5700" b="1" dirty="0">
              <a:solidFill>
                <a:srgbClr val="D84041"/>
              </a:solidFill>
              <a:latin typeface="Sitka Text" pitchFamily="2" charset="0"/>
              <a:ea typeface="Beauty Salon Sans"/>
              <a:cs typeface="Beauty Salon Sans"/>
              <a:sym typeface="Beauty Salon Sans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11430000" y="8039100"/>
            <a:ext cx="6199727" cy="1120554"/>
          </a:xfrm>
          <a:prstGeom prst="roundRect">
            <a:avLst/>
          </a:prstGeom>
          <a:ln w="762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Кукушкин лен</a:t>
            </a:r>
            <a:endParaRPr lang="ru-RU" sz="6000" b="1" dirty="0">
              <a:solidFill>
                <a:schemeClr val="bg2">
                  <a:lumMod val="2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1" y="0"/>
            <a:ext cx="18287999" cy="10287000"/>
          </a:xfrm>
          <a:prstGeom prst="rect">
            <a:avLst/>
          </a:prstGeom>
          <a:solidFill>
            <a:srgbClr val="FFF8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Freeform 2"/>
          <p:cNvSpPr/>
          <p:nvPr/>
        </p:nvSpPr>
        <p:spPr>
          <a:xfrm flipH="1" flipV="1">
            <a:off x="13208123" y="0"/>
            <a:ext cx="5079877" cy="5215083"/>
          </a:xfrm>
          <a:custGeom>
            <a:avLst/>
            <a:gdLst/>
            <a:ahLst/>
            <a:cxnLst/>
            <a:rect l="l" t="t" r="r" b="b"/>
            <a:pathLst>
              <a:path w="5079877" h="5215083">
                <a:moveTo>
                  <a:pt x="5079877" y="5215083"/>
                </a:moveTo>
                <a:lnTo>
                  <a:pt x="0" y="5215083"/>
                </a:lnTo>
                <a:lnTo>
                  <a:pt x="0" y="0"/>
                </a:lnTo>
                <a:lnTo>
                  <a:pt x="5079877" y="0"/>
                </a:lnTo>
                <a:lnTo>
                  <a:pt x="5079877" y="5215083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3" name="Freeform 3"/>
          <p:cNvSpPr/>
          <p:nvPr/>
        </p:nvSpPr>
        <p:spPr>
          <a:xfrm>
            <a:off x="0" y="5071917"/>
            <a:ext cx="5079877" cy="5215083"/>
          </a:xfrm>
          <a:custGeom>
            <a:avLst/>
            <a:gdLst/>
            <a:ahLst/>
            <a:cxnLst/>
            <a:rect l="l" t="t" r="r" b="b"/>
            <a:pathLst>
              <a:path w="5079877" h="5215083">
                <a:moveTo>
                  <a:pt x="0" y="0"/>
                </a:moveTo>
                <a:lnTo>
                  <a:pt x="5079877" y="0"/>
                </a:lnTo>
                <a:lnTo>
                  <a:pt x="5079877" y="5215083"/>
                </a:lnTo>
                <a:lnTo>
                  <a:pt x="0" y="521508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grpSp>
        <p:nvGrpSpPr>
          <p:cNvPr id="13" name="Group 3"/>
          <p:cNvGrpSpPr/>
          <p:nvPr/>
        </p:nvGrpSpPr>
        <p:grpSpPr>
          <a:xfrm>
            <a:off x="-125238" y="266700"/>
            <a:ext cx="11201400" cy="1816664"/>
            <a:chOff x="0" y="0"/>
            <a:chExt cx="2916452" cy="614526"/>
          </a:xfrm>
        </p:grpSpPr>
        <p:sp>
          <p:nvSpPr>
            <p:cNvPr id="14" name="Freeform 4"/>
            <p:cNvSpPr/>
            <p:nvPr/>
          </p:nvSpPr>
          <p:spPr>
            <a:xfrm>
              <a:off x="0" y="0"/>
              <a:ext cx="2916452" cy="614526"/>
            </a:xfrm>
            <a:custGeom>
              <a:avLst/>
              <a:gdLst/>
              <a:ahLst/>
              <a:cxnLst/>
              <a:rect l="l" t="t" r="r" b="b"/>
              <a:pathLst>
                <a:path w="2916452" h="614526">
                  <a:moveTo>
                    <a:pt x="0" y="0"/>
                  </a:moveTo>
                  <a:lnTo>
                    <a:pt x="2916452" y="0"/>
                  </a:lnTo>
                  <a:lnTo>
                    <a:pt x="2916452" y="614526"/>
                  </a:lnTo>
                  <a:lnTo>
                    <a:pt x="0" y="614526"/>
                  </a:lnTo>
                  <a:close/>
                </a:path>
              </a:pathLst>
            </a:custGeom>
            <a:solidFill>
              <a:srgbClr val="FFFFFF">
                <a:alpha val="89804"/>
              </a:srgbClr>
            </a:solidFill>
          </p:spPr>
        </p:sp>
      </p:grpSp>
      <p:sp>
        <p:nvSpPr>
          <p:cNvPr id="15" name="TextBox 5"/>
          <p:cNvSpPr txBox="1"/>
          <p:nvPr/>
        </p:nvSpPr>
        <p:spPr>
          <a:xfrm>
            <a:off x="-239538" y="353847"/>
            <a:ext cx="11430000" cy="125675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1200"/>
              </a:lnSpc>
            </a:pPr>
            <a:r>
              <a:rPr lang="ru-RU" sz="5700" b="1" dirty="0" smtClean="0">
                <a:solidFill>
                  <a:srgbClr val="D84041"/>
                </a:solidFill>
                <a:latin typeface="Sitka Text" pitchFamily="2" charset="0"/>
                <a:ea typeface="Beauty Salon Sans"/>
                <a:cs typeface="Beauty Salon Sans"/>
                <a:sym typeface="Beauty Salon Sans"/>
              </a:rPr>
              <a:t>Какой мох представлен?</a:t>
            </a:r>
            <a:endParaRPr lang="en-US" sz="5700" b="1" dirty="0">
              <a:solidFill>
                <a:srgbClr val="D84041"/>
              </a:solidFill>
              <a:latin typeface="Sitka Text" pitchFamily="2" charset="0"/>
              <a:ea typeface="Beauty Salon Sans"/>
              <a:cs typeface="Beauty Salon Sans"/>
              <a:sym typeface="Beauty Salon Sans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11430000" y="8039100"/>
            <a:ext cx="6199727" cy="1120554"/>
          </a:xfrm>
          <a:prstGeom prst="roundRect">
            <a:avLst/>
          </a:prstGeom>
          <a:ln w="762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Маршанция</a:t>
            </a:r>
            <a:endParaRPr lang="ru-RU" sz="6000" b="1" dirty="0">
              <a:solidFill>
                <a:schemeClr val="bg2">
                  <a:lumMod val="2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" name="Freeform 3"/>
          <p:cNvSpPr/>
          <p:nvPr/>
        </p:nvSpPr>
        <p:spPr>
          <a:xfrm>
            <a:off x="5475511" y="2267612"/>
            <a:ext cx="7336977" cy="7336977"/>
          </a:xfrm>
          <a:custGeom>
            <a:avLst/>
            <a:gdLst/>
            <a:ahLst/>
            <a:cxnLst/>
            <a:rect l="l" t="t" r="r" b="b"/>
            <a:pathLst>
              <a:path w="7336977" h="7336977">
                <a:moveTo>
                  <a:pt x="0" y="0"/>
                </a:moveTo>
                <a:lnTo>
                  <a:pt x="7336977" y="0"/>
                </a:lnTo>
                <a:lnTo>
                  <a:pt x="7336977" y="7336978"/>
                </a:lnTo>
                <a:lnTo>
                  <a:pt x="0" y="733697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1989945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1" y="0"/>
            <a:ext cx="18287999" cy="10287000"/>
          </a:xfrm>
          <a:prstGeom prst="rect">
            <a:avLst/>
          </a:prstGeom>
          <a:solidFill>
            <a:srgbClr val="FFF8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Freeform 2"/>
          <p:cNvSpPr/>
          <p:nvPr/>
        </p:nvSpPr>
        <p:spPr>
          <a:xfrm flipH="1" flipV="1">
            <a:off x="13208123" y="0"/>
            <a:ext cx="5079877" cy="5215083"/>
          </a:xfrm>
          <a:custGeom>
            <a:avLst/>
            <a:gdLst/>
            <a:ahLst/>
            <a:cxnLst/>
            <a:rect l="l" t="t" r="r" b="b"/>
            <a:pathLst>
              <a:path w="5079877" h="5215083">
                <a:moveTo>
                  <a:pt x="5079877" y="5215083"/>
                </a:moveTo>
                <a:lnTo>
                  <a:pt x="0" y="5215083"/>
                </a:lnTo>
                <a:lnTo>
                  <a:pt x="0" y="0"/>
                </a:lnTo>
                <a:lnTo>
                  <a:pt x="5079877" y="0"/>
                </a:lnTo>
                <a:lnTo>
                  <a:pt x="5079877" y="5215083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3" name="Freeform 3"/>
          <p:cNvSpPr/>
          <p:nvPr/>
        </p:nvSpPr>
        <p:spPr>
          <a:xfrm>
            <a:off x="0" y="5071917"/>
            <a:ext cx="5079877" cy="5215083"/>
          </a:xfrm>
          <a:custGeom>
            <a:avLst/>
            <a:gdLst/>
            <a:ahLst/>
            <a:cxnLst/>
            <a:rect l="l" t="t" r="r" b="b"/>
            <a:pathLst>
              <a:path w="5079877" h="5215083">
                <a:moveTo>
                  <a:pt x="0" y="0"/>
                </a:moveTo>
                <a:lnTo>
                  <a:pt x="5079877" y="0"/>
                </a:lnTo>
                <a:lnTo>
                  <a:pt x="5079877" y="5215083"/>
                </a:lnTo>
                <a:lnTo>
                  <a:pt x="0" y="521508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grpSp>
        <p:nvGrpSpPr>
          <p:cNvPr id="13" name="Group 3"/>
          <p:cNvGrpSpPr/>
          <p:nvPr/>
        </p:nvGrpSpPr>
        <p:grpSpPr>
          <a:xfrm>
            <a:off x="-125238" y="266700"/>
            <a:ext cx="11201400" cy="1816664"/>
            <a:chOff x="0" y="0"/>
            <a:chExt cx="2916452" cy="614526"/>
          </a:xfrm>
        </p:grpSpPr>
        <p:sp>
          <p:nvSpPr>
            <p:cNvPr id="14" name="Freeform 4"/>
            <p:cNvSpPr/>
            <p:nvPr/>
          </p:nvSpPr>
          <p:spPr>
            <a:xfrm>
              <a:off x="0" y="0"/>
              <a:ext cx="2916452" cy="614526"/>
            </a:xfrm>
            <a:custGeom>
              <a:avLst/>
              <a:gdLst/>
              <a:ahLst/>
              <a:cxnLst/>
              <a:rect l="l" t="t" r="r" b="b"/>
              <a:pathLst>
                <a:path w="2916452" h="614526">
                  <a:moveTo>
                    <a:pt x="0" y="0"/>
                  </a:moveTo>
                  <a:lnTo>
                    <a:pt x="2916452" y="0"/>
                  </a:lnTo>
                  <a:lnTo>
                    <a:pt x="2916452" y="614526"/>
                  </a:lnTo>
                  <a:lnTo>
                    <a:pt x="0" y="614526"/>
                  </a:lnTo>
                  <a:close/>
                </a:path>
              </a:pathLst>
            </a:custGeom>
            <a:solidFill>
              <a:srgbClr val="FFFFFF">
                <a:alpha val="89804"/>
              </a:srgbClr>
            </a:solidFill>
          </p:spPr>
        </p:sp>
      </p:grpSp>
      <p:sp>
        <p:nvSpPr>
          <p:cNvPr id="15" name="TextBox 5"/>
          <p:cNvSpPr txBox="1"/>
          <p:nvPr/>
        </p:nvSpPr>
        <p:spPr>
          <a:xfrm>
            <a:off x="-239538" y="353847"/>
            <a:ext cx="11430000" cy="125675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1200"/>
              </a:lnSpc>
            </a:pPr>
            <a:r>
              <a:rPr lang="ru-RU" sz="5700" b="1" dirty="0" smtClean="0">
                <a:solidFill>
                  <a:srgbClr val="D84041"/>
                </a:solidFill>
                <a:latin typeface="Sitka Text" pitchFamily="2" charset="0"/>
                <a:ea typeface="Beauty Salon Sans"/>
                <a:cs typeface="Beauty Salon Sans"/>
                <a:sym typeface="Beauty Salon Sans"/>
              </a:rPr>
              <a:t>Какой мох представлен?</a:t>
            </a:r>
            <a:endParaRPr lang="en-US" sz="5700" b="1" dirty="0">
              <a:solidFill>
                <a:srgbClr val="D84041"/>
              </a:solidFill>
              <a:latin typeface="Sitka Text" pitchFamily="2" charset="0"/>
              <a:ea typeface="Beauty Salon Sans"/>
              <a:cs typeface="Beauty Salon Sans"/>
              <a:sym typeface="Beauty Salon Sans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11430000" y="8039100"/>
            <a:ext cx="6199727" cy="1120554"/>
          </a:xfrm>
          <a:prstGeom prst="roundRect">
            <a:avLst/>
          </a:prstGeom>
          <a:ln w="762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Сфагнум</a:t>
            </a:r>
            <a:endParaRPr lang="ru-RU" sz="6000" b="1" dirty="0">
              <a:solidFill>
                <a:schemeClr val="bg2">
                  <a:lumMod val="2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" name="Freeform 2"/>
          <p:cNvSpPr/>
          <p:nvPr/>
        </p:nvSpPr>
        <p:spPr>
          <a:xfrm>
            <a:off x="6672444" y="1937234"/>
            <a:ext cx="5848377" cy="8179549"/>
          </a:xfrm>
          <a:custGeom>
            <a:avLst/>
            <a:gdLst/>
            <a:ahLst/>
            <a:cxnLst/>
            <a:rect l="l" t="t" r="r" b="b"/>
            <a:pathLst>
              <a:path w="5848377" h="8179549">
                <a:moveTo>
                  <a:pt x="0" y="0"/>
                </a:moveTo>
                <a:lnTo>
                  <a:pt x="5848377" y="0"/>
                </a:lnTo>
                <a:lnTo>
                  <a:pt x="5848377" y="8179549"/>
                </a:lnTo>
                <a:lnTo>
                  <a:pt x="0" y="817954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4107051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1" y="0"/>
            <a:ext cx="18287999" cy="10287000"/>
          </a:xfrm>
          <a:prstGeom prst="rect">
            <a:avLst/>
          </a:prstGeom>
          <a:solidFill>
            <a:srgbClr val="FFF8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Freeform 2"/>
          <p:cNvSpPr/>
          <p:nvPr/>
        </p:nvSpPr>
        <p:spPr>
          <a:xfrm flipH="1" flipV="1">
            <a:off x="13208123" y="0"/>
            <a:ext cx="5079877" cy="5215083"/>
          </a:xfrm>
          <a:custGeom>
            <a:avLst/>
            <a:gdLst/>
            <a:ahLst/>
            <a:cxnLst/>
            <a:rect l="l" t="t" r="r" b="b"/>
            <a:pathLst>
              <a:path w="5079877" h="5215083">
                <a:moveTo>
                  <a:pt x="5079877" y="5215083"/>
                </a:moveTo>
                <a:lnTo>
                  <a:pt x="0" y="5215083"/>
                </a:lnTo>
                <a:lnTo>
                  <a:pt x="0" y="0"/>
                </a:lnTo>
                <a:lnTo>
                  <a:pt x="5079877" y="0"/>
                </a:lnTo>
                <a:lnTo>
                  <a:pt x="5079877" y="5215083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3" name="Freeform 3"/>
          <p:cNvSpPr/>
          <p:nvPr/>
        </p:nvSpPr>
        <p:spPr>
          <a:xfrm>
            <a:off x="0" y="5071917"/>
            <a:ext cx="5079877" cy="5215083"/>
          </a:xfrm>
          <a:custGeom>
            <a:avLst/>
            <a:gdLst/>
            <a:ahLst/>
            <a:cxnLst/>
            <a:rect l="l" t="t" r="r" b="b"/>
            <a:pathLst>
              <a:path w="5079877" h="5215083">
                <a:moveTo>
                  <a:pt x="0" y="0"/>
                </a:moveTo>
                <a:lnTo>
                  <a:pt x="5079877" y="0"/>
                </a:lnTo>
                <a:lnTo>
                  <a:pt x="5079877" y="5215083"/>
                </a:lnTo>
                <a:lnTo>
                  <a:pt x="0" y="521508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grpSp>
        <p:nvGrpSpPr>
          <p:cNvPr id="13" name="Group 3"/>
          <p:cNvGrpSpPr/>
          <p:nvPr/>
        </p:nvGrpSpPr>
        <p:grpSpPr>
          <a:xfrm>
            <a:off x="-125238" y="266700"/>
            <a:ext cx="11201400" cy="1816664"/>
            <a:chOff x="0" y="0"/>
            <a:chExt cx="2916452" cy="614526"/>
          </a:xfrm>
        </p:grpSpPr>
        <p:sp>
          <p:nvSpPr>
            <p:cNvPr id="14" name="Freeform 4"/>
            <p:cNvSpPr/>
            <p:nvPr/>
          </p:nvSpPr>
          <p:spPr>
            <a:xfrm>
              <a:off x="0" y="0"/>
              <a:ext cx="2916452" cy="614526"/>
            </a:xfrm>
            <a:custGeom>
              <a:avLst/>
              <a:gdLst/>
              <a:ahLst/>
              <a:cxnLst/>
              <a:rect l="l" t="t" r="r" b="b"/>
              <a:pathLst>
                <a:path w="2916452" h="614526">
                  <a:moveTo>
                    <a:pt x="0" y="0"/>
                  </a:moveTo>
                  <a:lnTo>
                    <a:pt x="2916452" y="0"/>
                  </a:lnTo>
                  <a:lnTo>
                    <a:pt x="2916452" y="614526"/>
                  </a:lnTo>
                  <a:lnTo>
                    <a:pt x="0" y="614526"/>
                  </a:lnTo>
                  <a:close/>
                </a:path>
              </a:pathLst>
            </a:custGeom>
            <a:solidFill>
              <a:srgbClr val="FFFFFF">
                <a:alpha val="89804"/>
              </a:srgbClr>
            </a:solidFill>
          </p:spPr>
        </p:sp>
      </p:grpSp>
      <p:sp>
        <p:nvSpPr>
          <p:cNvPr id="15" name="TextBox 5"/>
          <p:cNvSpPr txBox="1"/>
          <p:nvPr/>
        </p:nvSpPr>
        <p:spPr>
          <a:xfrm>
            <a:off x="-239538" y="353847"/>
            <a:ext cx="11430000" cy="125675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1200"/>
              </a:lnSpc>
            </a:pPr>
            <a:r>
              <a:rPr lang="ru-RU" sz="5700" b="1" dirty="0" smtClean="0">
                <a:solidFill>
                  <a:srgbClr val="D84041"/>
                </a:solidFill>
                <a:latin typeface="Sitka Text" pitchFamily="2" charset="0"/>
                <a:ea typeface="Beauty Salon Sans"/>
                <a:cs typeface="Beauty Salon Sans"/>
                <a:sym typeface="Beauty Salon Sans"/>
              </a:rPr>
              <a:t>Какой мох представлен?</a:t>
            </a:r>
            <a:endParaRPr lang="en-US" sz="5700" b="1" dirty="0">
              <a:solidFill>
                <a:srgbClr val="D84041"/>
              </a:solidFill>
              <a:latin typeface="Sitka Text" pitchFamily="2" charset="0"/>
              <a:ea typeface="Beauty Salon Sans"/>
              <a:cs typeface="Beauty Salon Sans"/>
              <a:sym typeface="Beauty Salon Sans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11430000" y="8137746"/>
            <a:ext cx="6199727" cy="1120554"/>
          </a:xfrm>
          <a:prstGeom prst="roundRect">
            <a:avLst/>
          </a:prstGeom>
          <a:ln w="762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000" b="1" dirty="0" err="1" smtClean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Риччия</a:t>
            </a:r>
            <a:endParaRPr lang="ru-RU" sz="6000" b="1" dirty="0">
              <a:solidFill>
                <a:schemeClr val="bg2">
                  <a:lumMod val="2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" name="Freeform 3"/>
          <p:cNvSpPr/>
          <p:nvPr/>
        </p:nvSpPr>
        <p:spPr>
          <a:xfrm>
            <a:off x="5791200" y="2099693"/>
            <a:ext cx="7099416" cy="7099416"/>
          </a:xfrm>
          <a:custGeom>
            <a:avLst/>
            <a:gdLst/>
            <a:ahLst/>
            <a:cxnLst/>
            <a:rect l="l" t="t" r="r" b="b"/>
            <a:pathLst>
              <a:path w="7099416" h="7099416">
                <a:moveTo>
                  <a:pt x="0" y="0"/>
                </a:moveTo>
                <a:lnTo>
                  <a:pt x="7099416" y="0"/>
                </a:lnTo>
                <a:lnTo>
                  <a:pt x="7099416" y="7099417"/>
                </a:lnTo>
                <a:lnTo>
                  <a:pt x="0" y="709941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1898954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191</TotalTime>
  <Words>322</Words>
  <Application>Microsoft Office PowerPoint</Application>
  <PresentationFormat>Произвольный</PresentationFormat>
  <Paragraphs>64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6" baseType="lpstr">
      <vt:lpstr>Arial</vt:lpstr>
      <vt:lpstr>Beauty Salon Sans</vt:lpstr>
      <vt:lpstr>Cambria</vt:lpstr>
      <vt:lpstr>Lookpeach Font TH</vt:lpstr>
      <vt:lpstr>Calibri</vt:lpstr>
      <vt:lpstr>Comic Sans MS</vt:lpstr>
      <vt:lpstr>Lookpeach Font TH Bold</vt:lpstr>
      <vt:lpstr>Sitka Text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polycystic-kidney-disease.pptx, копия, копия</dc:title>
  <dc:creator>user</dc:creator>
  <cp:lastModifiedBy>Карина Великанова</cp:lastModifiedBy>
  <cp:revision>19</cp:revision>
  <dcterms:created xsi:type="dcterms:W3CDTF">2006-08-16T00:00:00Z</dcterms:created>
  <dcterms:modified xsi:type="dcterms:W3CDTF">2024-10-16T15:02:19Z</dcterms:modified>
  <dc:identifier>DAGTB4iDAFQ</dc:identifier>
</cp:coreProperties>
</file>