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92" r:id="rId2"/>
    <p:sldId id="256" r:id="rId3"/>
    <p:sldId id="257" r:id="rId4"/>
    <p:sldId id="293" r:id="rId5"/>
    <p:sldId id="294" r:id="rId6"/>
    <p:sldId id="295" r:id="rId7"/>
    <p:sldId id="296" r:id="rId8"/>
    <p:sldId id="290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1087" autoAdjust="0"/>
  </p:normalViewPr>
  <p:slideViewPr>
    <p:cSldViewPr snapToGrid="0">
      <p:cViewPr>
        <p:scale>
          <a:sx n="33" d="100"/>
          <a:sy n="33" d="100"/>
        </p:scale>
        <p:origin x="300" y="10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462B-CB53-4280-8442-60E619A4609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EDFEA-5B6F-4FA3-8FC6-3466E9E0A9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214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EDFEA-5B6F-4FA3-8FC6-3466E9E0A9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5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73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99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26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1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27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11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67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44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06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99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97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62095-A5C2-476A-9EFE-0E1A0CD5322A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A0F9A-C1D2-4F75-8138-76B619E3E7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2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ÐÐ°ÑÑÐ¸Ð½ÐºÐ¸ Ð¿Ð¾ Ð·Ð°Ð¿ÑÐ¾ÑÑ Ð¼Ð¸ÐºÑÐ¾ÑÐºÐ¾Ð¿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714" l="0" r="94429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245639" y="149996"/>
            <a:ext cx="6215106" cy="6215106"/>
          </a:xfrm>
          <a:prstGeom prst="rect">
            <a:avLst/>
          </a:prstGeom>
          <a:noFill/>
        </p:spPr>
      </p:pic>
      <p:pic>
        <p:nvPicPr>
          <p:cNvPr id="6" name="Picture 5" descr="D:\Асперантура\Крашенинников\Крашенинников В.Н., Хрянин В.Н\Рисунки\Рис. 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28" y="3547598"/>
            <a:ext cx="3909071" cy="2931804"/>
          </a:xfrm>
          <a:prstGeom prst="rect">
            <a:avLst/>
          </a:prstGeom>
          <a:noFill/>
        </p:spPr>
      </p:pic>
      <p:pic>
        <p:nvPicPr>
          <p:cNvPr id="7" name="Picture 7" descr="ÐÐ°ÑÑÐ¸Ð½ÐºÐ¸ Ð¿Ð¾ Ð·Ð°Ð¿ÑÐ¾ÑÑ Ð´Ð½Ðº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47189" y="718395"/>
            <a:ext cx="3776725" cy="21244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512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2D578-F66A-46FF-AAF7-5CB029AA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306333"/>
            <a:ext cx="10058399" cy="88515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БИОЛОГИИ</a:t>
            </a:r>
            <a:endParaRPr lang="ru-RU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5839" y="1502776"/>
            <a:ext cx="106809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Достижения биологии используются при решении глобальных проблем современности: взаимоотношения общества с окружающей средой, рационального природопользования и охраны природы, продовольственного обеспечения.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9324675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2D578-F66A-46FF-AAF7-5CB029AA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306333"/>
            <a:ext cx="10058399" cy="88515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ЗАДАНИЕ!</a:t>
            </a:r>
            <a:endParaRPr lang="ru-RU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5839" y="1502776"/>
            <a:ext cx="106809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Подумайте и ЗАПИШИТЕ общие 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черты организации растений, животных, грибов и микроорганизмов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ru-RU" sz="3600" b="1" dirty="0" smtClean="0"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Объясните письменно единство всего живого и взаимозависимость всех частей биосферы Земли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1188191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345E43-FDD6-4DE7-B37B-B7FC542DB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1198" y="2032297"/>
            <a:ext cx="9365225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как комплексная наука и как часть современного общества</a:t>
            </a:r>
          </a:p>
        </p:txBody>
      </p:sp>
    </p:spTree>
    <p:extLst>
      <p:ext uri="{BB962C8B-B14F-4D97-AF65-F5344CB8AC3E}">
        <p14:creationId xmlns:p14="http://schemas.microsoft.com/office/powerpoint/2010/main" val="4698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BCFD350-A7D3-4951-9696-3EDDC0E96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65" y="1677637"/>
            <a:ext cx="10537012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– система наук, объектами изучения которой являются живые существа и их взаимодействие с окружающей средой.</a:t>
            </a:r>
          </a:p>
        </p:txBody>
      </p:sp>
    </p:spTree>
    <p:extLst>
      <p:ext uri="{BB962C8B-B14F-4D97-AF65-F5344CB8AC3E}">
        <p14:creationId xmlns:p14="http://schemas.microsoft.com/office/powerpoint/2010/main" val="365249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682019"/>
              </p:ext>
            </p:extLst>
          </p:nvPr>
        </p:nvGraphicFramePr>
        <p:xfrm>
          <a:off x="709595" y="1036151"/>
          <a:ext cx="10885775" cy="5349240"/>
        </p:xfrm>
        <a:graphic>
          <a:graphicData uri="http://schemas.openxmlformats.org/drawingml/2006/table">
            <a:tbl>
              <a:tblPr firstRow="1" firstCol="1" bandRow="1"/>
              <a:tblGrid>
                <a:gridCol w="3879691">
                  <a:extLst>
                    <a:ext uri="{9D8B030D-6E8A-4147-A177-3AD203B41FA5}">
                      <a16:colId xmlns:a16="http://schemas.microsoft.com/office/drawing/2014/main" val="1784907666"/>
                    </a:ext>
                  </a:extLst>
                </a:gridCol>
                <a:gridCol w="7006084">
                  <a:extLst>
                    <a:ext uri="{9D8B030D-6E8A-4147-A177-3AD203B41FA5}">
                      <a16:colId xmlns:a16="http://schemas.microsoft.com/office/drawing/2014/main" val="3889786139"/>
                    </a:ext>
                  </a:extLst>
                </a:gridCol>
              </a:tblGrid>
              <a:tr h="3283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изучения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431698"/>
                  </a:ext>
                </a:extLst>
              </a:tr>
              <a:tr h="32837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Науки, изучающие систематические группы живых организмов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710595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Вирусология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вирусах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842979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Микробиология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микроорганизмах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736453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Микология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грибах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879910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Ботаника (фитология)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растениях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003881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Зоология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животных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986091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Антропология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человеке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668473"/>
                  </a:ext>
                </a:extLst>
              </a:tr>
              <a:tr h="32837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Науки, изучающие структуру, свойства и проявления жизни отдельных организмов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184205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Анатомия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внутреннем строении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278217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Морфология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внешнем строении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372688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Физиология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жизнедеятельности целостного организма и его частей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955230"/>
                  </a:ext>
                </a:extLst>
              </a:tr>
              <a:tr h="3283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Генетика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наследственности и изменчивости организмов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3195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09595" y="393452"/>
            <a:ext cx="100297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биологических наук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442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608379"/>
              </p:ext>
            </p:extLst>
          </p:nvPr>
        </p:nvGraphicFramePr>
        <p:xfrm>
          <a:off x="818780" y="762486"/>
          <a:ext cx="10815502" cy="5411513"/>
        </p:xfrm>
        <a:graphic>
          <a:graphicData uri="http://schemas.openxmlformats.org/drawingml/2006/table">
            <a:tbl>
              <a:tblPr firstRow="1" firstCol="1" bandRow="1"/>
              <a:tblGrid>
                <a:gridCol w="3854645">
                  <a:extLst>
                    <a:ext uri="{9D8B030D-6E8A-4147-A177-3AD203B41FA5}">
                      <a16:colId xmlns:a16="http://schemas.microsoft.com/office/drawing/2014/main" val="2645326709"/>
                    </a:ext>
                  </a:extLst>
                </a:gridCol>
                <a:gridCol w="6960857">
                  <a:extLst>
                    <a:ext uri="{9D8B030D-6E8A-4147-A177-3AD203B41FA5}">
                      <a16:colId xmlns:a16="http://schemas.microsoft.com/office/drawing/2014/main" val="1563858521"/>
                    </a:ext>
                  </a:extLst>
                </a:gridCol>
              </a:tblGrid>
              <a:tr h="649831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Науки, изучающие разные уровни организации всего живого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224753"/>
                  </a:ext>
                </a:extLst>
              </a:tr>
              <a:tr h="649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Молекулярная биология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свойствах и проявлении жизни на молекулярном уровне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266407"/>
                  </a:ext>
                </a:extLst>
              </a:tr>
              <a:tr h="649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Цитология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клетках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074776"/>
                  </a:ext>
                </a:extLst>
              </a:tr>
              <a:tr h="649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Гистология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тканях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891402"/>
                  </a:ext>
                </a:extLst>
              </a:tr>
              <a:tr h="649831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Науки, изучающие структуру, свойства и проявления коллективной жизни и сообществ живых организмов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577947"/>
                  </a:ext>
                </a:extLst>
              </a:tr>
              <a:tr h="649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Экология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об отношениях живых организмов между собой и окружающей их средой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309637"/>
                  </a:ext>
                </a:extLst>
              </a:tr>
              <a:tr h="6498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Биогеография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закономерностях географического распространения живых организмов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654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54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820455"/>
              </p:ext>
            </p:extLst>
          </p:nvPr>
        </p:nvGraphicFramePr>
        <p:xfrm>
          <a:off x="935477" y="511982"/>
          <a:ext cx="10515600" cy="5624770"/>
        </p:xfrm>
        <a:graphic>
          <a:graphicData uri="http://schemas.openxmlformats.org/drawingml/2006/table">
            <a:tbl>
              <a:tblPr firstRow="1" firstCol="1" bandRow="1"/>
              <a:tblGrid>
                <a:gridCol w="3747760">
                  <a:extLst>
                    <a:ext uri="{9D8B030D-6E8A-4147-A177-3AD203B41FA5}">
                      <a16:colId xmlns:a16="http://schemas.microsoft.com/office/drawing/2014/main" val="3344864346"/>
                    </a:ext>
                  </a:extLst>
                </a:gridCol>
                <a:gridCol w="6767840">
                  <a:extLst>
                    <a:ext uri="{9D8B030D-6E8A-4147-A177-3AD203B41FA5}">
                      <a16:colId xmlns:a16="http://schemas.microsoft.com/office/drawing/2014/main" val="129694567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 о развитии живой материи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477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Биология индивидуального развития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развитии живого организма от момента его зарождения до смерти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296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Эволюционное учение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об историческом развитии живой природы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818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Палеонтология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развитии жизни в прошлые геологические времена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37074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Науки, использующие различные методы исследований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332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1.Биохимия (на стыке биологии и химии)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о химических веществах и процессах в живых организмах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23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2.Биофизика (на стыке биологии и физики)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 физических и физико-химических явлениях в живых организмах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66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804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68169"/>
              </p:ext>
            </p:extLst>
          </p:nvPr>
        </p:nvGraphicFramePr>
        <p:xfrm>
          <a:off x="779834" y="356340"/>
          <a:ext cx="10515600" cy="6232020"/>
        </p:xfrm>
        <a:graphic>
          <a:graphicData uri="http://schemas.openxmlformats.org/drawingml/2006/table">
            <a:tbl>
              <a:tblPr firstRow="1" firstCol="1" bandRow="1"/>
              <a:tblGrid>
                <a:gridCol w="3747760">
                  <a:extLst>
                    <a:ext uri="{9D8B030D-6E8A-4147-A177-3AD203B41FA5}">
                      <a16:colId xmlns:a16="http://schemas.microsoft.com/office/drawing/2014/main" val="2222565512"/>
                    </a:ext>
                  </a:extLst>
                </a:gridCol>
                <a:gridCol w="6767840">
                  <a:extLst>
                    <a:ext uri="{9D8B030D-6E8A-4147-A177-3AD203B41FA5}">
                      <a16:colId xmlns:a16="http://schemas.microsoft.com/office/drawing/2014/main" val="214682582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Прикладные науки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35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Биотехнология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технологий получения полезных для человека продуктов и явлений с помощью живых организмов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368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Бионика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технических устройств по подобию живых систем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449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Растениеводство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Разработка технологий выращивания сельскохозяйственных растений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266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Животноводство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Разработка технологий выращивания сельскохозяйственных животных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826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Ветеринария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технологий лечения сельскохозяйственных и домашних животных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943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09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2D578-F66A-46FF-AAF7-5CB029AA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306333"/>
            <a:ext cx="10058399" cy="88515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БИОЛОГИИ</a:t>
            </a:r>
            <a:endParaRPr lang="ru-RU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702922"/>
              </p:ext>
            </p:extLst>
          </p:nvPr>
        </p:nvGraphicFramePr>
        <p:xfrm>
          <a:off x="369651" y="1191491"/>
          <a:ext cx="11673191" cy="5102352"/>
        </p:xfrm>
        <a:graphic>
          <a:graphicData uri="http://schemas.openxmlformats.org/drawingml/2006/table">
            <a:tbl>
              <a:tblPr firstRow="1" firstCol="1" bandRow="1"/>
              <a:tblGrid>
                <a:gridCol w="653699">
                  <a:extLst>
                    <a:ext uri="{9D8B030D-6E8A-4147-A177-3AD203B41FA5}">
                      <a16:colId xmlns:a16="http://schemas.microsoft.com/office/drawing/2014/main" val="2015954764"/>
                    </a:ext>
                  </a:extLst>
                </a:gridCol>
                <a:gridCol w="5154881">
                  <a:extLst>
                    <a:ext uri="{9D8B030D-6E8A-4147-A177-3AD203B41FA5}">
                      <a16:colId xmlns:a16="http://schemas.microsoft.com/office/drawing/2014/main" val="1408132450"/>
                    </a:ext>
                  </a:extLst>
                </a:gridCol>
                <a:gridCol w="5864611">
                  <a:extLst>
                    <a:ext uri="{9D8B030D-6E8A-4147-A177-3AD203B41FA5}">
                      <a16:colId xmlns:a16="http://schemas.microsoft.com/office/drawing/2014/main" val="35006314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метода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5233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наблюдения и описания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и описание фактов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419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измерений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Измерение характеристик объектов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405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метод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сходства и различий изучаемых объектов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5114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Исторический метод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хода развития исследуемого объекта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771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эксперимента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явления природы в заданных условиях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3568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моделирования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сложных природных явлений относительно простыми моделями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632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прогнозирования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Предсказание будущего объекта или процесса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803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35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2D578-F66A-46FF-AAF7-5CB029AA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306333"/>
            <a:ext cx="10058399" cy="88515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БИОЛОГИИ</a:t>
            </a:r>
            <a:endParaRPr lang="ru-RU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5294" y="1191491"/>
            <a:ext cx="106809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Биология 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является теоретической основой таких наук, как медицина, психология, социология.</a:t>
            </a:r>
            <a:endParaRPr lang="ru-RU" sz="105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5294" y="3381829"/>
            <a:ext cx="11292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Биологические 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знания используются в пищевой промышленности, фармакологии, сельском, лесном и промысловом хозяйстве.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38757657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490</Words>
  <Application>Microsoft Office PowerPoint</Application>
  <PresentationFormat>Широкоэкранный</PresentationFormat>
  <Paragraphs>97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Биология как комплексная наука и как часть современного общества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БИОЛОГИИ</vt:lpstr>
      <vt:lpstr>ЗНАЧЕНИЕ БИОЛОГИИ</vt:lpstr>
      <vt:lpstr>ЗНАЧЕНИЕ БИОЛОГИИ</vt:lpstr>
      <vt:lpstr>ЗАДАНИЕ!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Биология как комплексная наука и как часть современного общества</dc:title>
  <dc:creator>Ольга</dc:creator>
  <cp:lastModifiedBy>Карина Великанова</cp:lastModifiedBy>
  <cp:revision>7</cp:revision>
  <dcterms:created xsi:type="dcterms:W3CDTF">2023-09-06T16:55:27Z</dcterms:created>
  <dcterms:modified xsi:type="dcterms:W3CDTF">2024-09-05T16:02:21Z</dcterms:modified>
</cp:coreProperties>
</file>