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4" r:id="rId4"/>
    <p:sldId id="281" r:id="rId5"/>
    <p:sldId id="282" r:id="rId6"/>
    <p:sldId id="283" r:id="rId7"/>
    <p:sldId id="284" r:id="rId8"/>
    <p:sldId id="285" r:id="rId9"/>
    <p:sldId id="286" r:id="rId10"/>
    <p:sldId id="259" r:id="rId11"/>
    <p:sldId id="257" r:id="rId12"/>
    <p:sldId id="260" r:id="rId13"/>
    <p:sldId id="278" r:id="rId14"/>
    <p:sldId id="261" r:id="rId15"/>
    <p:sldId id="279" r:id="rId16"/>
    <p:sldId id="280" r:id="rId17"/>
    <p:sldId id="272" r:id="rId18"/>
    <p:sldId id="287" r:id="rId19"/>
    <p:sldId id="288" r:id="rId20"/>
    <p:sldId id="289" r:id="rId21"/>
  </p:sldIdLst>
  <p:sldSz cx="18288000" cy="10287000"/>
  <p:notesSz cx="6858000" cy="9144000"/>
  <p:embeddedFontLst>
    <p:embeddedFont>
      <p:font typeface="Lookpeach Font TH Bold" panose="020B0604020202020204" charset="-34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Lookpeach Font TH" panose="020B0604020202020204" charset="-3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041"/>
    <a:srgbClr val="FFF8E9"/>
    <a:srgbClr val="4D8729"/>
    <a:srgbClr val="5E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10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8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0" Type="http://schemas.openxmlformats.org/officeDocument/2006/relationships/image" Target="../media/image15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V="1">
            <a:off x="6531" y="-1089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5215083"/>
                </a:moveTo>
                <a:lnTo>
                  <a:pt x="5079877" y="5215083"/>
                </a:lnTo>
                <a:lnTo>
                  <a:pt x="5079877" y="0"/>
                </a:lnTo>
                <a:lnTo>
                  <a:pt x="0" y="0"/>
                </a:lnTo>
                <a:lnTo>
                  <a:pt x="0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3691953" y="6976810"/>
            <a:ext cx="4112216" cy="3007058"/>
          </a:xfrm>
          <a:custGeom>
            <a:avLst/>
            <a:gdLst/>
            <a:ahLst/>
            <a:cxnLst/>
            <a:rect l="l" t="t" r="r" b="b"/>
            <a:pathLst>
              <a:path w="4112216" h="3007058">
                <a:moveTo>
                  <a:pt x="0" y="0"/>
                </a:moveTo>
                <a:lnTo>
                  <a:pt x="4112216" y="0"/>
                </a:lnTo>
                <a:lnTo>
                  <a:pt x="4112216" y="3007058"/>
                </a:lnTo>
                <a:lnTo>
                  <a:pt x="0" y="3007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08977" y="6874046"/>
            <a:ext cx="4461924" cy="3212585"/>
          </a:xfrm>
          <a:custGeom>
            <a:avLst/>
            <a:gdLst/>
            <a:ahLst/>
            <a:cxnLst/>
            <a:rect l="l" t="t" r="r" b="b"/>
            <a:pathLst>
              <a:path w="4461924" h="3212585">
                <a:moveTo>
                  <a:pt x="4461924" y="0"/>
                </a:moveTo>
                <a:lnTo>
                  <a:pt x="0" y="0"/>
                </a:lnTo>
                <a:lnTo>
                  <a:pt x="0" y="3212585"/>
                </a:lnTo>
                <a:lnTo>
                  <a:pt x="4461924" y="3212585"/>
                </a:lnTo>
                <a:lnTo>
                  <a:pt x="44619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43892" y="2299863"/>
            <a:ext cx="14859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Цикл </a:t>
            </a:r>
            <a:r>
              <a:rPr lang="ru-RU" sz="80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развития мхов. Роль мхов в природе и деятельности человека</a:t>
            </a:r>
            <a:endParaRPr lang="en-US" sz="80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208123" y="5071917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0"/>
                </a:moveTo>
                <a:lnTo>
                  <a:pt x="0" y="0"/>
                </a:lnTo>
                <a:lnTo>
                  <a:pt x="0" y="5215083"/>
                </a:lnTo>
                <a:lnTo>
                  <a:pt x="5079877" y="5215083"/>
                </a:lnTo>
                <a:lnTo>
                  <a:pt x="507987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5071917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0"/>
                </a:moveTo>
                <a:lnTo>
                  <a:pt x="5079877" y="0"/>
                </a:lnTo>
                <a:lnTo>
                  <a:pt x="5079877" y="5215083"/>
                </a:lnTo>
                <a:lnTo>
                  <a:pt x="0" y="5215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5"/>
          <p:cNvSpPr/>
          <p:nvPr/>
        </p:nvSpPr>
        <p:spPr>
          <a:xfrm>
            <a:off x="13208123" y="6554858"/>
            <a:ext cx="4343400" cy="3240123"/>
          </a:xfrm>
          <a:custGeom>
            <a:avLst/>
            <a:gdLst/>
            <a:ahLst/>
            <a:cxnLst/>
            <a:rect l="l" t="t" r="r" b="b"/>
            <a:pathLst>
              <a:path w="4112216" h="3007058">
                <a:moveTo>
                  <a:pt x="0" y="0"/>
                </a:moveTo>
                <a:lnTo>
                  <a:pt x="4112216" y="0"/>
                </a:lnTo>
                <a:lnTo>
                  <a:pt x="4112216" y="3007058"/>
                </a:lnTo>
                <a:lnTo>
                  <a:pt x="0" y="3007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3"/>
          <p:cNvSpPr/>
          <p:nvPr/>
        </p:nvSpPr>
        <p:spPr>
          <a:xfrm>
            <a:off x="1460377" y="5897383"/>
            <a:ext cx="4584762" cy="4653452"/>
          </a:xfrm>
          <a:custGeom>
            <a:avLst/>
            <a:gdLst/>
            <a:ahLst/>
            <a:cxnLst/>
            <a:rect l="l" t="t" r="r" b="b"/>
            <a:pathLst>
              <a:path w="7336977" h="7336977">
                <a:moveTo>
                  <a:pt x="0" y="0"/>
                </a:moveTo>
                <a:lnTo>
                  <a:pt x="7336977" y="0"/>
                </a:lnTo>
                <a:lnTo>
                  <a:pt x="7336977" y="7336978"/>
                </a:lnTo>
                <a:lnTo>
                  <a:pt x="0" y="7336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2"/>
          <p:cNvSpPr/>
          <p:nvPr/>
        </p:nvSpPr>
        <p:spPr>
          <a:xfrm>
            <a:off x="7010400" y="6554858"/>
            <a:ext cx="4749739" cy="3338503"/>
          </a:xfrm>
          <a:custGeom>
            <a:avLst/>
            <a:gdLst/>
            <a:ahLst/>
            <a:cxnLst/>
            <a:rect l="l" t="t" r="r" b="b"/>
            <a:pathLst>
              <a:path w="7171108" h="6561564">
                <a:moveTo>
                  <a:pt x="0" y="0"/>
                </a:moveTo>
                <a:lnTo>
                  <a:pt x="7171108" y="0"/>
                </a:lnTo>
                <a:lnTo>
                  <a:pt x="7171108" y="6561564"/>
                </a:lnTo>
                <a:lnTo>
                  <a:pt x="0" y="6561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3162484" y="1750850"/>
            <a:ext cx="12420600" cy="373380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6"/>
          <p:cNvSpPr txBox="1"/>
          <p:nvPr/>
        </p:nvSpPr>
        <p:spPr>
          <a:xfrm>
            <a:off x="3147244" y="2548573"/>
            <a:ext cx="1231906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6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  <a:sym typeface="Lookpeach Font TH Bold"/>
              </a:rPr>
              <a:t>Роль мхов в природе и жизни человека</a:t>
            </a:r>
            <a:endParaRPr lang="en-US" sz="66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2" y="0"/>
            <a:ext cx="5079877" cy="4000500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6003059"/>
            <a:ext cx="4711823" cy="4283941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0"/>
                </a:moveTo>
                <a:lnTo>
                  <a:pt x="5079877" y="0"/>
                </a:lnTo>
                <a:lnTo>
                  <a:pt x="5079877" y="5215083"/>
                </a:lnTo>
                <a:lnTo>
                  <a:pt x="0" y="5215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035173" y="2963704"/>
            <a:ext cx="16230600" cy="1615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Мох кукушкин лен прокладывали между брёвнами при строительстве домов, что предохраняло древесину от гниения и утепляло здание. В некоторых местностях эта старинная технология используется до сих пор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398" y="866299"/>
            <a:ext cx="161543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  <a:sym typeface="Lookpeach Font TH Bold"/>
              </a:rPr>
              <a:t>У</a:t>
            </a:r>
            <a:r>
              <a:rPr lang="ru-RU" sz="80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теплитель </a:t>
            </a:r>
            <a:r>
              <a:rPr lang="ru-RU" sz="80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для </a:t>
            </a:r>
            <a:r>
              <a:rPr lang="ru-RU" sz="80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срубов</a:t>
            </a:r>
            <a:endParaRPr lang="en-US" sz="80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  <p:sp>
        <p:nvSpPr>
          <p:cNvPr id="7" name="Freeform 2"/>
          <p:cNvSpPr/>
          <p:nvPr/>
        </p:nvSpPr>
        <p:spPr>
          <a:xfrm>
            <a:off x="14027273" y="5182641"/>
            <a:ext cx="3429000" cy="4817432"/>
          </a:xfrm>
          <a:custGeom>
            <a:avLst/>
            <a:gdLst/>
            <a:ahLst/>
            <a:cxnLst/>
            <a:rect l="l" t="t" r="r" b="b"/>
            <a:pathLst>
              <a:path w="6485454" h="9086451">
                <a:moveTo>
                  <a:pt x="0" y="0"/>
                </a:moveTo>
                <a:lnTo>
                  <a:pt x="6485454" y="0"/>
                </a:lnTo>
                <a:lnTo>
                  <a:pt x="6485454" y="9086451"/>
                </a:lnTo>
                <a:lnTo>
                  <a:pt x="0" y="9086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2"/>
          <p:cNvSpPr/>
          <p:nvPr/>
        </p:nvSpPr>
        <p:spPr>
          <a:xfrm>
            <a:off x="6064373" y="5753100"/>
            <a:ext cx="6172200" cy="3939552"/>
          </a:xfrm>
          <a:custGeom>
            <a:avLst/>
            <a:gdLst/>
            <a:ahLst/>
            <a:cxnLst/>
            <a:rect l="l" t="t" r="r" b="b"/>
            <a:pathLst>
              <a:path w="6476884" h="4258551">
                <a:moveTo>
                  <a:pt x="0" y="0"/>
                </a:moveTo>
                <a:lnTo>
                  <a:pt x="6476884" y="0"/>
                </a:lnTo>
                <a:lnTo>
                  <a:pt x="6476884" y="4258551"/>
                </a:lnTo>
                <a:lnTo>
                  <a:pt x="0" y="4258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>
          <a:xfrm>
            <a:off x="14249400" y="7524963"/>
            <a:ext cx="3467100" cy="2356508"/>
          </a:xfrm>
          <a:custGeom>
            <a:avLst/>
            <a:gdLst/>
            <a:ahLst/>
            <a:cxnLst/>
            <a:rect l="l" t="t" r="r" b="b"/>
            <a:pathLst>
              <a:path w="3059786" h="2279541">
                <a:moveTo>
                  <a:pt x="0" y="0"/>
                </a:moveTo>
                <a:lnTo>
                  <a:pt x="3059786" y="0"/>
                </a:lnTo>
                <a:lnTo>
                  <a:pt x="3059786" y="2279541"/>
                </a:lnTo>
                <a:lnTo>
                  <a:pt x="0" y="2279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3"/>
          <p:cNvSpPr/>
          <p:nvPr/>
        </p:nvSpPr>
        <p:spPr>
          <a:xfrm>
            <a:off x="0" y="5071917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0"/>
                </a:moveTo>
                <a:lnTo>
                  <a:pt x="5079877" y="0"/>
                </a:lnTo>
                <a:lnTo>
                  <a:pt x="5079877" y="5215083"/>
                </a:lnTo>
                <a:lnTo>
                  <a:pt x="0" y="52150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6"/>
          <p:cNvSpPr txBox="1"/>
          <p:nvPr/>
        </p:nvSpPr>
        <p:spPr>
          <a:xfrm>
            <a:off x="838198" y="963012"/>
            <a:ext cx="161543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spc="337" dirty="0" err="1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Средообразующий</a:t>
            </a:r>
            <a:r>
              <a:rPr lang="ru-RU" sz="80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 компонент</a:t>
            </a:r>
            <a:endParaRPr lang="en-US" sz="80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350928" y="2814871"/>
            <a:ext cx="15128937" cy="2153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Лесные моховые подушки как среду обитания используют мелкие животные (черви, моллюски, насекомые), в зарослях подводных мхов укрываются водные беспозвоночные и мальки, рыбы используют заросли мха, как субстрат для откладывания икры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5943600" y="5543828"/>
            <a:ext cx="6555950" cy="4271259"/>
          </a:xfrm>
          <a:custGeom>
            <a:avLst/>
            <a:gdLst/>
            <a:ahLst/>
            <a:cxnLst/>
            <a:rect l="l" t="t" r="r" b="b"/>
            <a:pathLst>
              <a:path w="6555950" h="4271259">
                <a:moveTo>
                  <a:pt x="0" y="0"/>
                </a:moveTo>
                <a:lnTo>
                  <a:pt x="6555950" y="0"/>
                </a:lnTo>
                <a:lnTo>
                  <a:pt x="6555950" y="4271258"/>
                </a:lnTo>
                <a:lnTo>
                  <a:pt x="0" y="42712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291" b="-515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-762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5071917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0"/>
                </a:moveTo>
                <a:lnTo>
                  <a:pt x="5079877" y="0"/>
                </a:lnTo>
                <a:lnTo>
                  <a:pt x="5079877" y="5215083"/>
                </a:lnTo>
                <a:lnTo>
                  <a:pt x="0" y="5215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6"/>
          <p:cNvSpPr txBox="1"/>
          <p:nvPr/>
        </p:nvSpPr>
        <p:spPr>
          <a:xfrm>
            <a:off x="762000" y="571500"/>
            <a:ext cx="161543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 </a:t>
            </a:r>
            <a:r>
              <a:rPr lang="ru-RU" sz="8000" b="1" spc="337" dirty="0" err="1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Торфообразователи</a:t>
            </a:r>
            <a:endParaRPr lang="en-US" sz="80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13411200" y="7429500"/>
            <a:ext cx="4361420" cy="2520931"/>
          </a:xfrm>
          <a:custGeom>
            <a:avLst/>
            <a:gdLst/>
            <a:ahLst/>
            <a:cxnLst/>
            <a:rect l="l" t="t" r="r" b="b"/>
            <a:pathLst>
              <a:path w="7171108" h="6561564">
                <a:moveTo>
                  <a:pt x="0" y="0"/>
                </a:moveTo>
                <a:lnTo>
                  <a:pt x="7171108" y="0"/>
                </a:lnTo>
                <a:lnTo>
                  <a:pt x="7171108" y="6561564"/>
                </a:lnTo>
                <a:lnTo>
                  <a:pt x="0" y="6561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4"/>
          <p:cNvSpPr txBox="1"/>
          <p:nvPr/>
        </p:nvSpPr>
        <p:spPr>
          <a:xfrm>
            <a:off x="1858991" y="2887717"/>
            <a:ext cx="13889070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Торф, образуемый сфагновыми мхами, используется в качестве удобрения, топлива и сырье для промышленности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11" name="Freeform 4"/>
          <p:cNvSpPr/>
          <p:nvPr/>
        </p:nvSpPr>
        <p:spPr>
          <a:xfrm>
            <a:off x="6039753" y="5135880"/>
            <a:ext cx="6476884" cy="4209862"/>
          </a:xfrm>
          <a:custGeom>
            <a:avLst/>
            <a:gdLst/>
            <a:ahLst/>
            <a:cxnLst/>
            <a:rect l="l" t="t" r="r" b="b"/>
            <a:pathLst>
              <a:path w="6476884" h="4209862">
                <a:moveTo>
                  <a:pt x="0" y="0"/>
                </a:moveTo>
                <a:lnTo>
                  <a:pt x="6476884" y="0"/>
                </a:lnTo>
                <a:lnTo>
                  <a:pt x="6476884" y="4209862"/>
                </a:lnTo>
                <a:lnTo>
                  <a:pt x="0" y="4209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10" t="-13101" r="-1461" b="-6972"/>
            </a:stretch>
          </a:blipFill>
        </p:spPr>
      </p:sp>
    </p:spTree>
    <p:extLst>
      <p:ext uri="{BB962C8B-B14F-4D97-AF65-F5344CB8AC3E}">
        <p14:creationId xmlns:p14="http://schemas.microsoft.com/office/powerpoint/2010/main" val="40469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5071917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0"/>
                </a:moveTo>
                <a:lnTo>
                  <a:pt x="5079877" y="0"/>
                </a:lnTo>
                <a:lnTo>
                  <a:pt x="5079877" y="5215083"/>
                </a:lnTo>
                <a:lnTo>
                  <a:pt x="0" y="5215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6"/>
          <p:cNvSpPr txBox="1"/>
          <p:nvPr/>
        </p:nvSpPr>
        <p:spPr>
          <a:xfrm>
            <a:off x="457200" y="849591"/>
            <a:ext cx="161543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З</a:t>
            </a:r>
            <a:r>
              <a:rPr lang="ru-RU" sz="80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аболачивание почвы</a:t>
            </a:r>
            <a:endParaRPr lang="en-US" sz="80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676400" y="2689175"/>
            <a:ext cx="14554200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Сфагнум можем способствовать заболачиванию лесной почвы, так как накапливает большое количество воды в водоносных клетках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092440" y="4914900"/>
            <a:ext cx="9677400" cy="5028261"/>
            <a:chOff x="1600200" y="1493651"/>
            <a:chExt cx="15096971" cy="7813635"/>
          </a:xfrm>
        </p:grpSpPr>
        <p:sp>
          <p:nvSpPr>
            <p:cNvPr id="16" name="Freeform 2"/>
            <p:cNvSpPr/>
            <p:nvPr/>
          </p:nvSpPr>
          <p:spPr>
            <a:xfrm rot="5400000">
              <a:off x="1600200" y="2447917"/>
              <a:ext cx="6376454" cy="6376454"/>
            </a:xfrm>
            <a:custGeom>
              <a:avLst/>
              <a:gdLst/>
              <a:ahLst/>
              <a:cxnLst/>
              <a:rect l="l" t="t" r="r" b="b"/>
              <a:pathLst>
                <a:path w="6376454" h="6376454">
                  <a:moveTo>
                    <a:pt x="0" y="0"/>
                  </a:moveTo>
                  <a:lnTo>
                    <a:pt x="6376454" y="0"/>
                  </a:lnTo>
                  <a:lnTo>
                    <a:pt x="6376454" y="6376453"/>
                  </a:lnTo>
                  <a:lnTo>
                    <a:pt x="0" y="6376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3"/>
            <p:cNvGrpSpPr/>
            <p:nvPr/>
          </p:nvGrpSpPr>
          <p:grpSpPr>
            <a:xfrm>
              <a:off x="10320717" y="2598515"/>
              <a:ext cx="6376454" cy="6376454"/>
              <a:chOff x="0" y="0"/>
              <a:chExt cx="812800" cy="812800"/>
            </a:xfrm>
          </p:grpSpPr>
          <p:sp>
            <p:nvSpPr>
              <p:cNvPr id="19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136" r="-25136"/>
                </a:stretch>
              </a:blipFill>
            </p:spPr>
          </p:sp>
        </p:grpSp>
        <p:cxnSp>
          <p:nvCxnSpPr>
            <p:cNvPr id="20" name="Прямая со стрелкой 19"/>
            <p:cNvCxnSpPr/>
            <p:nvPr/>
          </p:nvCxnSpPr>
          <p:spPr>
            <a:xfrm flipH="1">
              <a:off x="5334001" y="2447917"/>
              <a:ext cx="2285999" cy="8509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Прямоугольник 20"/>
            <p:cNvSpPr/>
            <p:nvPr/>
          </p:nvSpPr>
          <p:spPr>
            <a:xfrm>
              <a:off x="6677959" y="8540700"/>
              <a:ext cx="4286430" cy="766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 smtClean="0">
                  <a:latin typeface="Lookpeach Font TH"/>
                  <a:ea typeface="Lookpeach Font TH"/>
                  <a:cs typeface="Lookpeach Font TH"/>
                </a:rPr>
                <a:t>Водоносные</a:t>
              </a:r>
              <a:endParaRPr lang="ru-RU" sz="3600" dirty="0">
                <a:latin typeface="Lookpeach Font TH"/>
                <a:ea typeface="Lookpeach Font TH"/>
                <a:cs typeface="Lookpeach Font TH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324600" y="1493651"/>
              <a:ext cx="6119367" cy="15782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 smtClean="0">
                  <a:latin typeface="Lookpeach Font TH"/>
                  <a:ea typeface="Lookpeach Font TH"/>
                  <a:cs typeface="Lookpeach Font TH"/>
                </a:rPr>
                <a:t>Фотосинтезирующие</a:t>
              </a:r>
              <a:r>
                <a:rPr lang="ru-RU" sz="3600" dirty="0" smtClean="0">
                  <a:latin typeface="Lookpeach Font TH"/>
                  <a:ea typeface="Lookpeach Font TH"/>
                  <a:cs typeface="Lookpeach Font TH"/>
                </a:rPr>
                <a:t> </a:t>
              </a:r>
            </a:p>
            <a:p>
              <a:pPr algn="ctr"/>
              <a:r>
                <a:rPr lang="ru-RU" sz="2800" dirty="0" smtClean="0">
                  <a:latin typeface="Lookpeach Font TH"/>
                  <a:ea typeface="Lookpeach Font TH"/>
                  <a:cs typeface="Lookpeach Font TH"/>
                </a:rPr>
                <a:t>клетки</a:t>
              </a:r>
              <a:endParaRPr lang="ru-RU" sz="2800" dirty="0">
                <a:latin typeface="Lookpeach Font TH"/>
                <a:ea typeface="Lookpeach Font TH"/>
                <a:cs typeface="Lookpeach Font TH"/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>
              <a:off x="10291686" y="2266198"/>
              <a:ext cx="1697641" cy="14009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H="1" flipV="1">
              <a:off x="6580272" y="7459521"/>
              <a:ext cx="844197" cy="10424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V="1">
              <a:off x="9768531" y="7516869"/>
              <a:ext cx="1585269" cy="10688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Freeform 5"/>
          <p:cNvSpPr/>
          <p:nvPr/>
        </p:nvSpPr>
        <p:spPr>
          <a:xfrm>
            <a:off x="909331" y="5664407"/>
            <a:ext cx="6476884" cy="4209862"/>
          </a:xfrm>
          <a:custGeom>
            <a:avLst/>
            <a:gdLst/>
            <a:ahLst/>
            <a:cxnLst/>
            <a:rect l="l" t="t" r="r" b="b"/>
            <a:pathLst>
              <a:path w="6476884" h="4209862">
                <a:moveTo>
                  <a:pt x="0" y="0"/>
                </a:moveTo>
                <a:lnTo>
                  <a:pt x="6476884" y="0"/>
                </a:lnTo>
                <a:lnTo>
                  <a:pt x="6476884" y="4209862"/>
                </a:lnTo>
                <a:lnTo>
                  <a:pt x="0" y="4209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54" t="-8374" r="-857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-762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5071917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0"/>
                </a:moveTo>
                <a:lnTo>
                  <a:pt x="5079877" y="0"/>
                </a:lnTo>
                <a:lnTo>
                  <a:pt x="5079877" y="5215083"/>
                </a:lnTo>
                <a:lnTo>
                  <a:pt x="0" y="5215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6"/>
          <p:cNvSpPr txBox="1"/>
          <p:nvPr/>
        </p:nvSpPr>
        <p:spPr>
          <a:xfrm>
            <a:off x="533400" y="760883"/>
            <a:ext cx="161543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Цветоводство</a:t>
            </a:r>
            <a:endParaRPr lang="en-US" sz="80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  <p:sp>
        <p:nvSpPr>
          <p:cNvPr id="10" name="Freeform 5"/>
          <p:cNvSpPr/>
          <p:nvPr/>
        </p:nvSpPr>
        <p:spPr>
          <a:xfrm>
            <a:off x="14173200" y="7397509"/>
            <a:ext cx="3862860" cy="2356508"/>
          </a:xfrm>
          <a:custGeom>
            <a:avLst/>
            <a:gdLst/>
            <a:ahLst/>
            <a:cxnLst/>
            <a:rect l="l" t="t" r="r" b="b"/>
            <a:pathLst>
              <a:path w="3551211" h="2663409">
                <a:moveTo>
                  <a:pt x="0" y="0"/>
                </a:moveTo>
                <a:lnTo>
                  <a:pt x="3551212" y="0"/>
                </a:lnTo>
                <a:lnTo>
                  <a:pt x="3551212" y="2663409"/>
                </a:lnTo>
                <a:lnTo>
                  <a:pt x="0" y="2663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4"/>
          <p:cNvSpPr txBox="1"/>
          <p:nvPr/>
        </p:nvSpPr>
        <p:spPr>
          <a:xfrm>
            <a:off x="1676400" y="2689175"/>
            <a:ext cx="14554200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Мох используется в качестве наполнителя цветочных корзин и материала для упаковки саженцев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38" y="4643880"/>
            <a:ext cx="7188200" cy="47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-762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0" y="5071917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0"/>
                </a:moveTo>
                <a:lnTo>
                  <a:pt x="5079877" y="0"/>
                </a:lnTo>
                <a:lnTo>
                  <a:pt x="5079877" y="5215083"/>
                </a:lnTo>
                <a:lnTo>
                  <a:pt x="0" y="5215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6"/>
          <p:cNvSpPr txBox="1"/>
          <p:nvPr/>
        </p:nvSpPr>
        <p:spPr>
          <a:xfrm>
            <a:off x="533400" y="760883"/>
            <a:ext cx="161543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8000" b="1" spc="337" dirty="0" err="1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Аквариумистика</a:t>
            </a:r>
            <a:endParaRPr lang="en-US" sz="8000" b="1" spc="337" dirty="0">
              <a:solidFill>
                <a:srgbClr val="D84041"/>
              </a:solidFill>
              <a:latin typeface="Comic Sans MS" panose="030F0702030302020204" pitchFamily="66" charset="0"/>
              <a:ea typeface="Lookpeach Font TH Bold"/>
              <a:cs typeface="Lookpeach Font TH Bold"/>
              <a:sym typeface="Lookpeach Font TH Bold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14503338" y="6438900"/>
            <a:ext cx="3657600" cy="3670416"/>
          </a:xfrm>
          <a:custGeom>
            <a:avLst/>
            <a:gdLst/>
            <a:ahLst/>
            <a:cxnLst/>
            <a:rect l="l" t="t" r="r" b="b"/>
            <a:pathLst>
              <a:path w="7099416" h="7099416">
                <a:moveTo>
                  <a:pt x="0" y="0"/>
                </a:moveTo>
                <a:lnTo>
                  <a:pt x="7099416" y="0"/>
                </a:lnTo>
                <a:lnTo>
                  <a:pt x="7099416" y="7099417"/>
                </a:lnTo>
                <a:lnTo>
                  <a:pt x="0" y="7099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4"/>
          <p:cNvSpPr txBox="1"/>
          <p:nvPr/>
        </p:nvSpPr>
        <p:spPr>
          <a:xfrm>
            <a:off x="1981199" y="2806467"/>
            <a:ext cx="14706600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Некоторые виды водных мхов используются в качестве аквариумных растений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15159" r="27453" b="20584"/>
          <a:stretch/>
        </p:blipFill>
        <p:spPr>
          <a:xfrm>
            <a:off x="5334000" y="4838700"/>
            <a:ext cx="8362196" cy="48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6126" y="0"/>
            <a:ext cx="18314126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24031" r="21250" b="9303"/>
          <a:stretch/>
        </p:blipFill>
        <p:spPr>
          <a:xfrm>
            <a:off x="3505200" y="571500"/>
            <a:ext cx="11049530" cy="6885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4"/>
          <p:cNvSpPr txBox="1"/>
          <p:nvPr/>
        </p:nvSpPr>
        <p:spPr>
          <a:xfrm>
            <a:off x="2133600" y="8028939"/>
            <a:ext cx="14554200" cy="53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Какой цифровой на рисунках обозначены ризоиды?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2954000" y="5741096"/>
            <a:ext cx="2177984" cy="11365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5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3050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6126" y="0"/>
            <a:ext cx="18314126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4"/>
          <p:cNvSpPr txBox="1"/>
          <p:nvPr/>
        </p:nvSpPr>
        <p:spPr>
          <a:xfrm>
            <a:off x="2133600" y="8028939"/>
            <a:ext cx="14554200" cy="53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Под каким номером на рисунке обозначена спора?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20395" r="29870" b="19817"/>
          <a:stretch/>
        </p:blipFill>
        <p:spPr>
          <a:xfrm>
            <a:off x="4572000" y="571500"/>
            <a:ext cx="9144000" cy="7103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 bwMode="auto">
          <a:xfrm>
            <a:off x="13335000" y="6438900"/>
            <a:ext cx="2177984" cy="11365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6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396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6126" y="0"/>
            <a:ext cx="18314126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Freeform 4"/>
          <p:cNvSpPr/>
          <p:nvPr/>
        </p:nvSpPr>
        <p:spPr>
          <a:xfrm>
            <a:off x="14020800" y="2887934"/>
            <a:ext cx="3657600" cy="5926709"/>
          </a:xfrm>
          <a:custGeom>
            <a:avLst/>
            <a:gdLst/>
            <a:ahLst/>
            <a:cxnLst/>
            <a:rect l="l" t="t" r="r" b="b"/>
            <a:pathLst>
              <a:path w="5338953" h="8229600">
                <a:moveTo>
                  <a:pt x="0" y="0"/>
                </a:moveTo>
                <a:lnTo>
                  <a:pt x="5338953" y="0"/>
                </a:lnTo>
                <a:lnTo>
                  <a:pt x="5338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Левая фигурная скобка 4"/>
          <p:cNvSpPr/>
          <p:nvPr/>
        </p:nvSpPr>
        <p:spPr>
          <a:xfrm>
            <a:off x="13432060" y="2728454"/>
            <a:ext cx="441458" cy="2548943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4"/>
          <p:cNvSpPr txBox="1"/>
          <p:nvPr/>
        </p:nvSpPr>
        <p:spPr>
          <a:xfrm>
            <a:off x="11779347" y="3752496"/>
            <a:ext cx="258568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1</a:t>
            </a:r>
            <a:endParaRPr lang="en-US" sz="24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>
            <a:off x="13331692" y="5423132"/>
            <a:ext cx="615467" cy="2849416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4"/>
          <p:cNvSpPr txBox="1"/>
          <p:nvPr/>
        </p:nvSpPr>
        <p:spPr>
          <a:xfrm>
            <a:off x="11770136" y="6570841"/>
            <a:ext cx="258568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2</a:t>
            </a:r>
            <a:endParaRPr lang="en-US" sz="24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676400" y="498097"/>
            <a:ext cx="14420369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Установите соответствие между характеристиками и поколениями мха, </a:t>
            </a:r>
            <a:r>
              <a:rPr lang="ru-RU" sz="3499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обозначенными</a:t>
            </a:r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цифрами 1 и 2 на рисунке.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06672"/>
              </p:ext>
            </p:extLst>
          </p:nvPr>
        </p:nvGraphicFramePr>
        <p:xfrm>
          <a:off x="1685109" y="3585555"/>
          <a:ext cx="10367524" cy="39714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2387">
                  <a:extLst>
                    <a:ext uri="{9D8B030D-6E8A-4147-A177-3AD203B41FA5}">
                      <a16:colId xmlns:a16="http://schemas.microsoft.com/office/drawing/2014/main" val="624752820"/>
                    </a:ext>
                  </a:extLst>
                </a:gridCol>
                <a:gridCol w="3975137">
                  <a:extLst>
                    <a:ext uri="{9D8B030D-6E8A-4147-A177-3AD203B41FA5}">
                      <a16:colId xmlns:a16="http://schemas.microsoft.com/office/drawing/2014/main" val="676330988"/>
                    </a:ext>
                  </a:extLst>
                </a:gridCol>
              </a:tblGrid>
              <a:tr h="79429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Характеристика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Поколения мха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36942"/>
                  </a:ext>
                </a:extLst>
              </a:tr>
              <a:tr h="794299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А) является спорофитом 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1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2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024611"/>
                  </a:ext>
                </a:extLst>
              </a:tr>
              <a:tr h="794299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Б) место образования гамет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6074"/>
                  </a:ext>
                </a:extLst>
              </a:tr>
              <a:tr h="794299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В) способно к фотосинтезу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468129"/>
                  </a:ext>
                </a:extLst>
              </a:tr>
              <a:tr h="794299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latin typeface="Lookpeach Font TH"/>
                          <a:ea typeface="Lookpeach Font TH"/>
                          <a:cs typeface="Lookpeach Font TH"/>
                        </a:rPr>
                        <a:t>Г) образует споры</a:t>
                      </a:r>
                      <a:endParaRPr lang="ru-RU" sz="2800" kern="1200" dirty="0">
                        <a:solidFill>
                          <a:schemeClr val="tx1"/>
                        </a:solidFill>
                        <a:latin typeface="Lookpeach Font TH"/>
                        <a:ea typeface="Lookpeach Font TH"/>
                        <a:cs typeface="Lookpeach Font TH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412580"/>
                  </a:ext>
                </a:extLst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 bwMode="auto">
          <a:xfrm>
            <a:off x="6629400" y="8001604"/>
            <a:ext cx="5576480" cy="11365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/>
              <a:t>А – 1, Б – 2, В – 2, Г – </a:t>
            </a:r>
            <a:r>
              <a:rPr lang="ru-RU" sz="4000" dirty="0" smtClean="0"/>
              <a:t>1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626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57200" y="6524522"/>
            <a:ext cx="2283630" cy="3501809"/>
          </a:xfrm>
          <a:custGeom>
            <a:avLst/>
            <a:gdLst/>
            <a:ahLst/>
            <a:cxnLst/>
            <a:rect l="l" t="t" r="r" b="b"/>
            <a:pathLst>
              <a:path w="2560530" h="3587432">
                <a:moveTo>
                  <a:pt x="0" y="0"/>
                </a:moveTo>
                <a:lnTo>
                  <a:pt x="2560530" y="0"/>
                </a:lnTo>
                <a:lnTo>
                  <a:pt x="2560530" y="3587433"/>
                </a:lnTo>
                <a:lnTo>
                  <a:pt x="0" y="3587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Группа 3"/>
          <p:cNvGrpSpPr/>
          <p:nvPr/>
        </p:nvGrpSpPr>
        <p:grpSpPr>
          <a:xfrm>
            <a:off x="609600" y="1866900"/>
            <a:ext cx="17014107" cy="4903176"/>
            <a:chOff x="892893" y="1764324"/>
            <a:chExt cx="16523779" cy="4639470"/>
          </a:xfrm>
        </p:grpSpPr>
        <p:grpSp>
          <p:nvGrpSpPr>
            <p:cNvPr id="13" name="Group 5"/>
            <p:cNvGrpSpPr/>
            <p:nvPr/>
          </p:nvGrpSpPr>
          <p:grpSpPr>
            <a:xfrm>
              <a:off x="14706600" y="3314700"/>
              <a:ext cx="2710072" cy="1574146"/>
              <a:chOff x="0" y="0"/>
              <a:chExt cx="483155" cy="280641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0" y="0"/>
                <a:ext cx="483155" cy="280641"/>
              </a:xfrm>
              <a:custGeom>
                <a:avLst/>
                <a:gdLst/>
                <a:ahLst/>
                <a:cxnLst/>
                <a:rect l="l" t="t" r="r" b="b"/>
                <a:pathLst>
                  <a:path w="483155" h="280641">
                    <a:moveTo>
                      <a:pt x="11427" y="0"/>
                    </a:moveTo>
                    <a:lnTo>
                      <a:pt x="471729" y="0"/>
                    </a:lnTo>
                    <a:cubicBezTo>
                      <a:pt x="478039" y="0"/>
                      <a:pt x="483155" y="5116"/>
                      <a:pt x="483155" y="11427"/>
                    </a:cubicBezTo>
                    <a:lnTo>
                      <a:pt x="483155" y="269214"/>
                    </a:lnTo>
                    <a:cubicBezTo>
                      <a:pt x="483155" y="275525"/>
                      <a:pt x="478039" y="280641"/>
                      <a:pt x="471729" y="280641"/>
                    </a:cubicBezTo>
                    <a:lnTo>
                      <a:pt x="11427" y="280641"/>
                    </a:lnTo>
                    <a:cubicBezTo>
                      <a:pt x="5116" y="280641"/>
                      <a:pt x="0" y="275525"/>
                      <a:pt x="0" y="269214"/>
                    </a:cubicBezTo>
                    <a:lnTo>
                      <a:pt x="0" y="11427"/>
                    </a:lnTo>
                    <a:cubicBezTo>
                      <a:pt x="0" y="5116"/>
                      <a:pt x="5116" y="0"/>
                      <a:pt x="11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7"/>
              <p:cNvSpPr txBox="1"/>
              <p:nvPr/>
            </p:nvSpPr>
            <p:spPr>
              <a:xfrm>
                <a:off x="0" y="-9525"/>
                <a:ext cx="483155" cy="290166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sp>
          <p:nvSpPr>
            <p:cNvPr id="16" name="AutoShape 8"/>
            <p:cNvSpPr/>
            <p:nvPr/>
          </p:nvSpPr>
          <p:spPr>
            <a:xfrm flipH="1">
              <a:off x="2034441" y="2564157"/>
              <a:ext cx="1404757" cy="1070706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sp>
          <p:nvSpPr>
            <p:cNvPr id="17" name="AutoShape 9"/>
            <p:cNvSpPr/>
            <p:nvPr/>
          </p:nvSpPr>
          <p:spPr>
            <a:xfrm flipH="1" flipV="1">
              <a:off x="2004107" y="4723748"/>
              <a:ext cx="1413020" cy="944659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sp>
          <p:nvSpPr>
            <p:cNvPr id="18" name="AutoShape 10"/>
            <p:cNvSpPr/>
            <p:nvPr/>
          </p:nvSpPr>
          <p:spPr>
            <a:xfrm flipH="1">
              <a:off x="4714179" y="2577240"/>
              <a:ext cx="2017881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sp>
          <p:nvSpPr>
            <p:cNvPr id="19" name="AutoShape 11"/>
            <p:cNvSpPr/>
            <p:nvPr/>
          </p:nvSpPr>
          <p:spPr>
            <a:xfrm flipH="1">
              <a:off x="4714179" y="5642564"/>
              <a:ext cx="2017881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grpSp>
          <p:nvGrpSpPr>
            <p:cNvPr id="20" name="Group 12"/>
            <p:cNvGrpSpPr/>
            <p:nvPr/>
          </p:nvGrpSpPr>
          <p:grpSpPr>
            <a:xfrm>
              <a:off x="3439199" y="1764324"/>
              <a:ext cx="2710072" cy="1574146"/>
              <a:chOff x="0" y="0"/>
              <a:chExt cx="483155" cy="280641"/>
            </a:xfrm>
          </p:grpSpPr>
          <p:sp>
            <p:nvSpPr>
              <p:cNvPr id="21" name="Freeform 13"/>
              <p:cNvSpPr/>
              <p:nvPr/>
            </p:nvSpPr>
            <p:spPr>
              <a:xfrm>
                <a:off x="0" y="0"/>
                <a:ext cx="483155" cy="280641"/>
              </a:xfrm>
              <a:custGeom>
                <a:avLst/>
                <a:gdLst/>
                <a:ahLst/>
                <a:cxnLst/>
                <a:rect l="l" t="t" r="r" b="b"/>
                <a:pathLst>
                  <a:path w="483155" h="280641">
                    <a:moveTo>
                      <a:pt x="11427" y="0"/>
                    </a:moveTo>
                    <a:lnTo>
                      <a:pt x="471729" y="0"/>
                    </a:lnTo>
                    <a:cubicBezTo>
                      <a:pt x="478039" y="0"/>
                      <a:pt x="483155" y="5116"/>
                      <a:pt x="483155" y="11427"/>
                    </a:cubicBezTo>
                    <a:lnTo>
                      <a:pt x="483155" y="269214"/>
                    </a:lnTo>
                    <a:cubicBezTo>
                      <a:pt x="483155" y="275525"/>
                      <a:pt x="478039" y="280641"/>
                      <a:pt x="471729" y="280641"/>
                    </a:cubicBezTo>
                    <a:lnTo>
                      <a:pt x="11427" y="280641"/>
                    </a:lnTo>
                    <a:cubicBezTo>
                      <a:pt x="5116" y="280641"/>
                      <a:pt x="0" y="275525"/>
                      <a:pt x="0" y="269214"/>
                    </a:cubicBezTo>
                    <a:lnTo>
                      <a:pt x="0" y="11427"/>
                    </a:lnTo>
                    <a:cubicBezTo>
                      <a:pt x="0" y="5116"/>
                      <a:pt x="5116" y="0"/>
                      <a:pt x="11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2" name="TextBox 14"/>
              <p:cNvSpPr txBox="1"/>
              <p:nvPr/>
            </p:nvSpPr>
            <p:spPr>
              <a:xfrm>
                <a:off x="0" y="-9525"/>
                <a:ext cx="483155" cy="290166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grpSp>
          <p:nvGrpSpPr>
            <p:cNvPr id="23" name="Group 15"/>
            <p:cNvGrpSpPr/>
            <p:nvPr/>
          </p:nvGrpSpPr>
          <p:grpSpPr>
            <a:xfrm>
              <a:off x="3439199" y="4829648"/>
              <a:ext cx="2710072" cy="1574146"/>
              <a:chOff x="0" y="0"/>
              <a:chExt cx="483155" cy="280641"/>
            </a:xfrm>
          </p:grpSpPr>
          <p:sp>
            <p:nvSpPr>
              <p:cNvPr id="24" name="Freeform 16"/>
              <p:cNvSpPr/>
              <p:nvPr/>
            </p:nvSpPr>
            <p:spPr>
              <a:xfrm>
                <a:off x="0" y="0"/>
                <a:ext cx="483155" cy="280641"/>
              </a:xfrm>
              <a:custGeom>
                <a:avLst/>
                <a:gdLst/>
                <a:ahLst/>
                <a:cxnLst/>
                <a:rect l="l" t="t" r="r" b="b"/>
                <a:pathLst>
                  <a:path w="483155" h="280641">
                    <a:moveTo>
                      <a:pt x="11427" y="0"/>
                    </a:moveTo>
                    <a:lnTo>
                      <a:pt x="471729" y="0"/>
                    </a:lnTo>
                    <a:cubicBezTo>
                      <a:pt x="478039" y="0"/>
                      <a:pt x="483155" y="5116"/>
                      <a:pt x="483155" y="11427"/>
                    </a:cubicBezTo>
                    <a:lnTo>
                      <a:pt x="483155" y="269214"/>
                    </a:lnTo>
                    <a:cubicBezTo>
                      <a:pt x="483155" y="275525"/>
                      <a:pt x="478039" y="280641"/>
                      <a:pt x="471729" y="280641"/>
                    </a:cubicBezTo>
                    <a:lnTo>
                      <a:pt x="11427" y="280641"/>
                    </a:lnTo>
                    <a:cubicBezTo>
                      <a:pt x="5116" y="280641"/>
                      <a:pt x="0" y="275525"/>
                      <a:pt x="0" y="269214"/>
                    </a:cubicBezTo>
                    <a:lnTo>
                      <a:pt x="0" y="11427"/>
                    </a:lnTo>
                    <a:cubicBezTo>
                      <a:pt x="0" y="5116"/>
                      <a:pt x="5116" y="0"/>
                      <a:pt x="11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5" name="TextBox 17"/>
              <p:cNvSpPr txBox="1"/>
              <p:nvPr/>
            </p:nvSpPr>
            <p:spPr>
              <a:xfrm>
                <a:off x="0" y="-9525"/>
                <a:ext cx="483155" cy="290166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sp>
          <p:nvSpPr>
            <p:cNvPr id="26" name="AutoShape 18"/>
            <p:cNvSpPr/>
            <p:nvPr/>
          </p:nvSpPr>
          <p:spPr>
            <a:xfrm flipH="1">
              <a:off x="8111837" y="2551397"/>
              <a:ext cx="2017881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grpSp>
          <p:nvGrpSpPr>
            <p:cNvPr id="27" name="Group 19"/>
            <p:cNvGrpSpPr/>
            <p:nvPr/>
          </p:nvGrpSpPr>
          <p:grpSpPr>
            <a:xfrm>
              <a:off x="6732059" y="1764324"/>
              <a:ext cx="2710072" cy="1574146"/>
              <a:chOff x="0" y="0"/>
              <a:chExt cx="483155" cy="280641"/>
            </a:xfrm>
          </p:grpSpPr>
          <p:sp>
            <p:nvSpPr>
              <p:cNvPr id="28" name="Freeform 20"/>
              <p:cNvSpPr/>
              <p:nvPr/>
            </p:nvSpPr>
            <p:spPr>
              <a:xfrm>
                <a:off x="0" y="0"/>
                <a:ext cx="483155" cy="280641"/>
              </a:xfrm>
              <a:custGeom>
                <a:avLst/>
                <a:gdLst/>
                <a:ahLst/>
                <a:cxnLst/>
                <a:rect l="l" t="t" r="r" b="b"/>
                <a:pathLst>
                  <a:path w="483155" h="280641">
                    <a:moveTo>
                      <a:pt x="11427" y="0"/>
                    </a:moveTo>
                    <a:lnTo>
                      <a:pt x="471729" y="0"/>
                    </a:lnTo>
                    <a:cubicBezTo>
                      <a:pt x="478039" y="0"/>
                      <a:pt x="483155" y="5116"/>
                      <a:pt x="483155" y="11427"/>
                    </a:cubicBezTo>
                    <a:lnTo>
                      <a:pt x="483155" y="269214"/>
                    </a:lnTo>
                    <a:cubicBezTo>
                      <a:pt x="483155" y="275525"/>
                      <a:pt x="478039" y="280641"/>
                      <a:pt x="471729" y="280641"/>
                    </a:cubicBezTo>
                    <a:lnTo>
                      <a:pt x="11427" y="280641"/>
                    </a:lnTo>
                    <a:cubicBezTo>
                      <a:pt x="5116" y="280641"/>
                      <a:pt x="0" y="275525"/>
                      <a:pt x="0" y="269214"/>
                    </a:cubicBezTo>
                    <a:lnTo>
                      <a:pt x="0" y="11427"/>
                    </a:lnTo>
                    <a:cubicBezTo>
                      <a:pt x="0" y="5116"/>
                      <a:pt x="5116" y="0"/>
                      <a:pt x="11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9" name="TextBox 21"/>
              <p:cNvSpPr txBox="1"/>
              <p:nvPr/>
            </p:nvSpPr>
            <p:spPr>
              <a:xfrm>
                <a:off x="0" y="-9525"/>
                <a:ext cx="483155" cy="290166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sp>
          <p:nvSpPr>
            <p:cNvPr id="30" name="AutoShape 22"/>
            <p:cNvSpPr/>
            <p:nvPr/>
          </p:nvSpPr>
          <p:spPr>
            <a:xfrm flipH="1">
              <a:off x="8111837" y="5668407"/>
              <a:ext cx="2017881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grpSp>
          <p:nvGrpSpPr>
            <p:cNvPr id="31" name="Group 23"/>
            <p:cNvGrpSpPr/>
            <p:nvPr/>
          </p:nvGrpSpPr>
          <p:grpSpPr>
            <a:xfrm>
              <a:off x="6732059" y="4829648"/>
              <a:ext cx="2710072" cy="1574146"/>
              <a:chOff x="0" y="0"/>
              <a:chExt cx="483155" cy="280641"/>
            </a:xfrm>
          </p:grpSpPr>
          <p:sp>
            <p:nvSpPr>
              <p:cNvPr id="32" name="Freeform 24"/>
              <p:cNvSpPr/>
              <p:nvPr/>
            </p:nvSpPr>
            <p:spPr>
              <a:xfrm>
                <a:off x="0" y="0"/>
                <a:ext cx="483155" cy="280641"/>
              </a:xfrm>
              <a:custGeom>
                <a:avLst/>
                <a:gdLst/>
                <a:ahLst/>
                <a:cxnLst/>
                <a:rect l="l" t="t" r="r" b="b"/>
                <a:pathLst>
                  <a:path w="483155" h="280641">
                    <a:moveTo>
                      <a:pt x="11427" y="0"/>
                    </a:moveTo>
                    <a:lnTo>
                      <a:pt x="471729" y="0"/>
                    </a:lnTo>
                    <a:cubicBezTo>
                      <a:pt x="478039" y="0"/>
                      <a:pt x="483155" y="5116"/>
                      <a:pt x="483155" y="11427"/>
                    </a:cubicBezTo>
                    <a:lnTo>
                      <a:pt x="483155" y="269214"/>
                    </a:lnTo>
                    <a:cubicBezTo>
                      <a:pt x="483155" y="275525"/>
                      <a:pt x="478039" y="280641"/>
                      <a:pt x="471729" y="280641"/>
                    </a:cubicBezTo>
                    <a:lnTo>
                      <a:pt x="11427" y="280641"/>
                    </a:lnTo>
                    <a:cubicBezTo>
                      <a:pt x="5116" y="280641"/>
                      <a:pt x="0" y="275525"/>
                      <a:pt x="0" y="269214"/>
                    </a:cubicBezTo>
                    <a:lnTo>
                      <a:pt x="0" y="11427"/>
                    </a:lnTo>
                    <a:cubicBezTo>
                      <a:pt x="0" y="5116"/>
                      <a:pt x="5116" y="0"/>
                      <a:pt x="11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3" name="TextBox 25"/>
              <p:cNvSpPr txBox="1"/>
              <p:nvPr/>
            </p:nvSpPr>
            <p:spPr>
              <a:xfrm>
                <a:off x="0" y="-9525"/>
                <a:ext cx="483155" cy="290166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sp>
          <p:nvSpPr>
            <p:cNvPr id="34" name="AutoShape 26"/>
            <p:cNvSpPr/>
            <p:nvPr/>
          </p:nvSpPr>
          <p:spPr>
            <a:xfrm flipV="1">
              <a:off x="9662431" y="2876091"/>
              <a:ext cx="1082978" cy="595872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grpSp>
          <p:nvGrpSpPr>
            <p:cNvPr id="35" name="Group 27"/>
            <p:cNvGrpSpPr/>
            <p:nvPr/>
          </p:nvGrpSpPr>
          <p:grpSpPr>
            <a:xfrm>
              <a:off x="10129718" y="1945799"/>
              <a:ext cx="4310355" cy="980227"/>
              <a:chOff x="0" y="0"/>
              <a:chExt cx="768456" cy="174756"/>
            </a:xfrm>
          </p:grpSpPr>
          <p:sp>
            <p:nvSpPr>
              <p:cNvPr id="36" name="Freeform 28"/>
              <p:cNvSpPr/>
              <p:nvPr/>
            </p:nvSpPr>
            <p:spPr>
              <a:xfrm>
                <a:off x="0" y="0"/>
                <a:ext cx="768456" cy="174756"/>
              </a:xfrm>
              <a:custGeom>
                <a:avLst/>
                <a:gdLst/>
                <a:ahLst/>
                <a:cxnLst/>
                <a:rect l="l" t="t" r="r" b="b"/>
                <a:pathLst>
                  <a:path w="768456" h="174756">
                    <a:moveTo>
                      <a:pt x="7184" y="0"/>
                    </a:moveTo>
                    <a:lnTo>
                      <a:pt x="761272" y="0"/>
                    </a:lnTo>
                    <a:cubicBezTo>
                      <a:pt x="765239" y="0"/>
                      <a:pt x="768456" y="3217"/>
                      <a:pt x="768456" y="7184"/>
                    </a:cubicBezTo>
                    <a:lnTo>
                      <a:pt x="768456" y="167572"/>
                    </a:lnTo>
                    <a:cubicBezTo>
                      <a:pt x="768456" y="169477"/>
                      <a:pt x="767699" y="171305"/>
                      <a:pt x="766352" y="172652"/>
                    </a:cubicBezTo>
                    <a:cubicBezTo>
                      <a:pt x="765004" y="173999"/>
                      <a:pt x="763177" y="174756"/>
                      <a:pt x="761272" y="174756"/>
                    </a:cubicBezTo>
                    <a:lnTo>
                      <a:pt x="7184" y="174756"/>
                    </a:lnTo>
                    <a:cubicBezTo>
                      <a:pt x="5279" y="174756"/>
                      <a:pt x="3452" y="173999"/>
                      <a:pt x="2104" y="172652"/>
                    </a:cubicBezTo>
                    <a:cubicBezTo>
                      <a:pt x="757" y="171305"/>
                      <a:pt x="0" y="169477"/>
                      <a:pt x="0" y="167572"/>
                    </a:cubicBezTo>
                    <a:lnTo>
                      <a:pt x="0" y="7184"/>
                    </a:lnTo>
                    <a:cubicBezTo>
                      <a:pt x="0" y="5279"/>
                      <a:pt x="757" y="3452"/>
                      <a:pt x="2104" y="2104"/>
                    </a:cubicBezTo>
                    <a:cubicBezTo>
                      <a:pt x="3452" y="757"/>
                      <a:pt x="5279" y="0"/>
                      <a:pt x="71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7" name="TextBox 29"/>
              <p:cNvSpPr txBox="1"/>
              <p:nvPr/>
            </p:nvSpPr>
            <p:spPr>
              <a:xfrm>
                <a:off x="0" y="-9525"/>
                <a:ext cx="768456" cy="184281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sp>
          <p:nvSpPr>
            <p:cNvPr id="38" name="AutoShape 30"/>
            <p:cNvSpPr/>
            <p:nvPr/>
          </p:nvSpPr>
          <p:spPr>
            <a:xfrm>
              <a:off x="9746832" y="4791694"/>
              <a:ext cx="1524000" cy="648772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grpSp>
          <p:nvGrpSpPr>
            <p:cNvPr id="39" name="Group 31"/>
            <p:cNvGrpSpPr/>
            <p:nvPr/>
          </p:nvGrpSpPr>
          <p:grpSpPr>
            <a:xfrm>
              <a:off x="10129718" y="5212158"/>
              <a:ext cx="4310355" cy="980227"/>
              <a:chOff x="0" y="0"/>
              <a:chExt cx="768456" cy="174756"/>
            </a:xfrm>
          </p:grpSpPr>
          <p:sp>
            <p:nvSpPr>
              <p:cNvPr id="40" name="Freeform 32"/>
              <p:cNvSpPr/>
              <p:nvPr/>
            </p:nvSpPr>
            <p:spPr>
              <a:xfrm>
                <a:off x="0" y="0"/>
                <a:ext cx="768456" cy="174756"/>
              </a:xfrm>
              <a:custGeom>
                <a:avLst/>
                <a:gdLst/>
                <a:ahLst/>
                <a:cxnLst/>
                <a:rect l="l" t="t" r="r" b="b"/>
                <a:pathLst>
                  <a:path w="768456" h="174756">
                    <a:moveTo>
                      <a:pt x="7184" y="0"/>
                    </a:moveTo>
                    <a:lnTo>
                      <a:pt x="761272" y="0"/>
                    </a:lnTo>
                    <a:cubicBezTo>
                      <a:pt x="765239" y="0"/>
                      <a:pt x="768456" y="3217"/>
                      <a:pt x="768456" y="7184"/>
                    </a:cubicBezTo>
                    <a:lnTo>
                      <a:pt x="768456" y="167572"/>
                    </a:lnTo>
                    <a:cubicBezTo>
                      <a:pt x="768456" y="169477"/>
                      <a:pt x="767699" y="171305"/>
                      <a:pt x="766352" y="172652"/>
                    </a:cubicBezTo>
                    <a:cubicBezTo>
                      <a:pt x="765004" y="173999"/>
                      <a:pt x="763177" y="174756"/>
                      <a:pt x="761272" y="174756"/>
                    </a:cubicBezTo>
                    <a:lnTo>
                      <a:pt x="7184" y="174756"/>
                    </a:lnTo>
                    <a:cubicBezTo>
                      <a:pt x="5279" y="174756"/>
                      <a:pt x="3452" y="173999"/>
                      <a:pt x="2104" y="172652"/>
                    </a:cubicBezTo>
                    <a:cubicBezTo>
                      <a:pt x="757" y="171305"/>
                      <a:pt x="0" y="169477"/>
                      <a:pt x="0" y="167572"/>
                    </a:cubicBezTo>
                    <a:lnTo>
                      <a:pt x="0" y="7184"/>
                    </a:lnTo>
                    <a:cubicBezTo>
                      <a:pt x="0" y="5279"/>
                      <a:pt x="757" y="3452"/>
                      <a:pt x="2104" y="2104"/>
                    </a:cubicBezTo>
                    <a:cubicBezTo>
                      <a:pt x="3452" y="757"/>
                      <a:pt x="5279" y="0"/>
                      <a:pt x="71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33"/>
              <p:cNvSpPr txBox="1"/>
              <p:nvPr/>
            </p:nvSpPr>
            <p:spPr>
              <a:xfrm>
                <a:off x="0" y="-9525"/>
                <a:ext cx="768456" cy="184281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sp>
          <p:nvSpPr>
            <p:cNvPr id="42" name="AutoShape 34"/>
            <p:cNvSpPr/>
            <p:nvPr/>
          </p:nvSpPr>
          <p:spPr>
            <a:xfrm flipH="1">
              <a:off x="9496056" y="4143874"/>
              <a:ext cx="2017881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grpSp>
          <p:nvGrpSpPr>
            <p:cNvPr id="43" name="Group 35"/>
            <p:cNvGrpSpPr/>
            <p:nvPr/>
          </p:nvGrpSpPr>
          <p:grpSpPr>
            <a:xfrm>
              <a:off x="8678012" y="3496055"/>
              <a:ext cx="2281130" cy="1227693"/>
              <a:chOff x="0" y="0"/>
              <a:chExt cx="406683" cy="218875"/>
            </a:xfrm>
          </p:grpSpPr>
          <p:sp>
            <p:nvSpPr>
              <p:cNvPr id="44" name="Freeform 36"/>
              <p:cNvSpPr/>
              <p:nvPr/>
            </p:nvSpPr>
            <p:spPr>
              <a:xfrm>
                <a:off x="0" y="0"/>
                <a:ext cx="406683" cy="218875"/>
              </a:xfrm>
              <a:custGeom>
                <a:avLst/>
                <a:gdLst/>
                <a:ahLst/>
                <a:cxnLst/>
                <a:rect l="l" t="t" r="r" b="b"/>
                <a:pathLst>
                  <a:path w="406683" h="218875">
                    <a:moveTo>
                      <a:pt x="13576" y="0"/>
                    </a:moveTo>
                    <a:lnTo>
                      <a:pt x="393107" y="0"/>
                    </a:lnTo>
                    <a:cubicBezTo>
                      <a:pt x="400605" y="0"/>
                      <a:pt x="406683" y="6078"/>
                      <a:pt x="406683" y="13576"/>
                    </a:cubicBezTo>
                    <a:lnTo>
                      <a:pt x="406683" y="205299"/>
                    </a:lnTo>
                    <a:cubicBezTo>
                      <a:pt x="406683" y="208900"/>
                      <a:pt x="405253" y="212353"/>
                      <a:pt x="402707" y="214899"/>
                    </a:cubicBezTo>
                    <a:cubicBezTo>
                      <a:pt x="400161" y="217445"/>
                      <a:pt x="396708" y="218875"/>
                      <a:pt x="393107" y="218875"/>
                    </a:cubicBezTo>
                    <a:lnTo>
                      <a:pt x="13576" y="218875"/>
                    </a:lnTo>
                    <a:cubicBezTo>
                      <a:pt x="6078" y="218875"/>
                      <a:pt x="0" y="212797"/>
                      <a:pt x="0" y="205299"/>
                    </a:cubicBezTo>
                    <a:lnTo>
                      <a:pt x="0" y="13576"/>
                    </a:lnTo>
                    <a:cubicBezTo>
                      <a:pt x="0" y="6078"/>
                      <a:pt x="6078" y="0"/>
                      <a:pt x="135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5" name="TextBox 37"/>
              <p:cNvSpPr txBox="1"/>
              <p:nvPr/>
            </p:nvSpPr>
            <p:spPr>
              <a:xfrm>
                <a:off x="0" y="-9525"/>
                <a:ext cx="406683" cy="228400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sp>
          <p:nvSpPr>
            <p:cNvPr id="46" name="AutoShape 38"/>
            <p:cNvSpPr/>
            <p:nvPr/>
          </p:nvSpPr>
          <p:spPr>
            <a:xfrm flipH="1">
              <a:off x="12688719" y="4143874"/>
              <a:ext cx="2017881" cy="0"/>
            </a:xfrm>
            <a:prstGeom prst="line">
              <a:avLst/>
            </a:prstGeom>
            <a:ln w="47625" cap="flat">
              <a:solidFill>
                <a:srgbClr val="000000"/>
              </a:solidFill>
              <a:prstDash val="solid"/>
              <a:headEnd type="arrow" w="med" len="sm"/>
              <a:tailEnd type="none" w="sm" len="sm"/>
            </a:ln>
          </p:spPr>
        </p:sp>
        <p:grpSp>
          <p:nvGrpSpPr>
            <p:cNvPr id="47" name="Group 39"/>
            <p:cNvGrpSpPr/>
            <p:nvPr/>
          </p:nvGrpSpPr>
          <p:grpSpPr>
            <a:xfrm>
              <a:off x="11513936" y="3330958"/>
              <a:ext cx="2710072" cy="1574146"/>
              <a:chOff x="0" y="0"/>
              <a:chExt cx="483155" cy="280641"/>
            </a:xfrm>
          </p:grpSpPr>
          <p:sp>
            <p:nvSpPr>
              <p:cNvPr id="48" name="Freeform 40"/>
              <p:cNvSpPr/>
              <p:nvPr/>
            </p:nvSpPr>
            <p:spPr>
              <a:xfrm>
                <a:off x="0" y="0"/>
                <a:ext cx="483155" cy="280641"/>
              </a:xfrm>
              <a:custGeom>
                <a:avLst/>
                <a:gdLst/>
                <a:ahLst/>
                <a:cxnLst/>
                <a:rect l="l" t="t" r="r" b="b"/>
                <a:pathLst>
                  <a:path w="483155" h="280641">
                    <a:moveTo>
                      <a:pt x="11427" y="0"/>
                    </a:moveTo>
                    <a:lnTo>
                      <a:pt x="471729" y="0"/>
                    </a:lnTo>
                    <a:cubicBezTo>
                      <a:pt x="478039" y="0"/>
                      <a:pt x="483155" y="5116"/>
                      <a:pt x="483155" y="11427"/>
                    </a:cubicBezTo>
                    <a:lnTo>
                      <a:pt x="483155" y="269214"/>
                    </a:lnTo>
                    <a:cubicBezTo>
                      <a:pt x="483155" y="275525"/>
                      <a:pt x="478039" y="280641"/>
                      <a:pt x="471729" y="280641"/>
                    </a:cubicBezTo>
                    <a:lnTo>
                      <a:pt x="11427" y="280641"/>
                    </a:lnTo>
                    <a:cubicBezTo>
                      <a:pt x="5116" y="280641"/>
                      <a:pt x="0" y="275525"/>
                      <a:pt x="0" y="269214"/>
                    </a:cubicBezTo>
                    <a:lnTo>
                      <a:pt x="0" y="11427"/>
                    </a:lnTo>
                    <a:cubicBezTo>
                      <a:pt x="0" y="5116"/>
                      <a:pt x="5116" y="0"/>
                      <a:pt x="11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9" name="TextBox 41"/>
              <p:cNvSpPr txBox="1"/>
              <p:nvPr/>
            </p:nvSpPr>
            <p:spPr>
              <a:xfrm>
                <a:off x="0" y="-9525"/>
                <a:ext cx="483155" cy="290166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  <p:grpSp>
          <p:nvGrpSpPr>
            <p:cNvPr id="10" name="Group 2"/>
            <p:cNvGrpSpPr/>
            <p:nvPr/>
          </p:nvGrpSpPr>
          <p:grpSpPr>
            <a:xfrm>
              <a:off x="892893" y="3601955"/>
              <a:ext cx="2281130" cy="1227693"/>
              <a:chOff x="0" y="0"/>
              <a:chExt cx="406683" cy="218875"/>
            </a:xfrm>
          </p:grpSpPr>
          <p:sp>
            <p:nvSpPr>
              <p:cNvPr id="11" name="Freeform 3"/>
              <p:cNvSpPr/>
              <p:nvPr/>
            </p:nvSpPr>
            <p:spPr>
              <a:xfrm>
                <a:off x="0" y="0"/>
                <a:ext cx="406683" cy="218875"/>
              </a:xfrm>
              <a:custGeom>
                <a:avLst/>
                <a:gdLst/>
                <a:ahLst/>
                <a:cxnLst/>
                <a:rect l="l" t="t" r="r" b="b"/>
                <a:pathLst>
                  <a:path w="406683" h="218875">
                    <a:moveTo>
                      <a:pt x="13576" y="0"/>
                    </a:moveTo>
                    <a:lnTo>
                      <a:pt x="393107" y="0"/>
                    </a:lnTo>
                    <a:cubicBezTo>
                      <a:pt x="400605" y="0"/>
                      <a:pt x="406683" y="6078"/>
                      <a:pt x="406683" y="13576"/>
                    </a:cubicBezTo>
                    <a:lnTo>
                      <a:pt x="406683" y="205299"/>
                    </a:lnTo>
                    <a:cubicBezTo>
                      <a:pt x="406683" y="208900"/>
                      <a:pt x="405253" y="212353"/>
                      <a:pt x="402707" y="214899"/>
                    </a:cubicBezTo>
                    <a:cubicBezTo>
                      <a:pt x="400161" y="217445"/>
                      <a:pt x="396708" y="218875"/>
                      <a:pt x="393107" y="218875"/>
                    </a:cubicBezTo>
                    <a:lnTo>
                      <a:pt x="13576" y="218875"/>
                    </a:lnTo>
                    <a:cubicBezTo>
                      <a:pt x="6078" y="218875"/>
                      <a:pt x="0" y="212797"/>
                      <a:pt x="0" y="205299"/>
                    </a:cubicBezTo>
                    <a:lnTo>
                      <a:pt x="0" y="13576"/>
                    </a:lnTo>
                    <a:cubicBezTo>
                      <a:pt x="0" y="6078"/>
                      <a:pt x="6078" y="0"/>
                      <a:pt x="135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4"/>
              <p:cNvSpPr txBox="1"/>
              <p:nvPr/>
            </p:nvSpPr>
            <p:spPr>
              <a:xfrm>
                <a:off x="0" y="-9525"/>
                <a:ext cx="406683" cy="228400"/>
              </a:xfrm>
              <a:prstGeom prst="rect">
                <a:avLst/>
              </a:prstGeom>
            </p:spPr>
            <p:txBody>
              <a:bodyPr lIns="38285" tIns="38285" rIns="38285" bIns="38285" rtlCol="0" anchor="ctr"/>
              <a:lstStyle/>
              <a:p>
                <a:pPr algn="ctr">
                  <a:lnSpc>
                    <a:spcPts val="1902"/>
                  </a:lnSpc>
                </a:pPr>
                <a:endParaRPr/>
              </a:p>
            </p:txBody>
          </p:sp>
        </p:grpSp>
      </p:grpSp>
      <p:sp>
        <p:nvSpPr>
          <p:cNvPr id="53" name="Freeform 2"/>
          <p:cNvSpPr/>
          <p:nvPr/>
        </p:nvSpPr>
        <p:spPr>
          <a:xfrm>
            <a:off x="13335000" y="7239226"/>
            <a:ext cx="4572000" cy="2901931"/>
          </a:xfrm>
          <a:custGeom>
            <a:avLst/>
            <a:gdLst/>
            <a:ahLst/>
            <a:cxnLst/>
            <a:rect l="l" t="t" r="r" b="b"/>
            <a:pathLst>
              <a:path w="7171108" h="6561564">
                <a:moveTo>
                  <a:pt x="0" y="0"/>
                </a:moveTo>
                <a:lnTo>
                  <a:pt x="7171108" y="0"/>
                </a:lnTo>
                <a:lnTo>
                  <a:pt x="7171108" y="6561564"/>
                </a:lnTo>
                <a:lnTo>
                  <a:pt x="0" y="6561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4"/>
          <p:cNvSpPr txBox="1"/>
          <p:nvPr/>
        </p:nvSpPr>
        <p:spPr>
          <a:xfrm>
            <a:off x="1098181" y="4112038"/>
            <a:ext cx="1709651" cy="1092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Спора</a:t>
            </a:r>
            <a:endParaRPr lang="ru-RU" sz="4000" dirty="0" smtClean="0"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55" name="TextBox 4"/>
          <p:cNvSpPr txBox="1"/>
          <p:nvPr/>
        </p:nvSpPr>
        <p:spPr>
          <a:xfrm>
            <a:off x="3381843" y="5600700"/>
            <a:ext cx="288687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Предросток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56" name="TextBox 4"/>
          <p:cNvSpPr txBox="1"/>
          <p:nvPr/>
        </p:nvSpPr>
        <p:spPr>
          <a:xfrm>
            <a:off x="3381843" y="2383775"/>
            <a:ext cx="288687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Предросток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57" name="TextBox 4"/>
          <p:cNvSpPr txBox="1"/>
          <p:nvPr/>
        </p:nvSpPr>
        <p:spPr>
          <a:xfrm>
            <a:off x="6611102" y="1829331"/>
            <a:ext cx="288687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>
                <a:latin typeface="Lookpeach Font TH"/>
                <a:ea typeface="Lookpeach Font TH"/>
                <a:cs typeface="Lookpeach Font TH"/>
                <a:sym typeface="Lookpeach Font TH"/>
              </a:rPr>
              <a:t>Женское растение (гаметофит)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6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58" name="TextBox 4"/>
          <p:cNvSpPr txBox="1"/>
          <p:nvPr/>
        </p:nvSpPr>
        <p:spPr>
          <a:xfrm>
            <a:off x="6573843" y="5103526"/>
            <a:ext cx="288687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Мужское </a:t>
            </a:r>
            <a:r>
              <a:rPr lang="ru-RU" sz="3600" dirty="0">
                <a:latin typeface="Lookpeach Font TH"/>
                <a:ea typeface="Lookpeach Font TH"/>
                <a:cs typeface="Lookpeach Font TH"/>
                <a:sym typeface="Lookpeach Font TH"/>
              </a:rPr>
              <a:t>растение (гаметофит)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6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59" name="TextBox 4"/>
          <p:cNvSpPr txBox="1"/>
          <p:nvPr/>
        </p:nvSpPr>
        <p:spPr>
          <a:xfrm>
            <a:off x="8370208" y="4003114"/>
            <a:ext cx="288687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Зигота</a:t>
            </a:r>
            <a:endParaRPr lang="en-US" sz="36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60" name="TextBox 4"/>
          <p:cNvSpPr txBox="1"/>
          <p:nvPr/>
        </p:nvSpPr>
        <p:spPr>
          <a:xfrm>
            <a:off x="11523677" y="3827705"/>
            <a:ext cx="288687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>
                <a:latin typeface="Lookpeach Font TH"/>
                <a:ea typeface="Lookpeach Font TH"/>
                <a:cs typeface="Lookpeach Font TH"/>
              </a:rPr>
              <a:t>Коробочка на ножке</a:t>
            </a:r>
            <a:endParaRPr lang="en-US" sz="36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61" name="TextBox 4"/>
          <p:cNvSpPr txBox="1"/>
          <p:nvPr/>
        </p:nvSpPr>
        <p:spPr>
          <a:xfrm>
            <a:off x="10896209" y="2295176"/>
            <a:ext cx="288687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>
                <a:latin typeface="Lookpeach Font TH"/>
                <a:ea typeface="Lookpeach Font TH"/>
                <a:cs typeface="Lookpeach Font TH"/>
              </a:rPr>
              <a:t>Яйцеклетка</a:t>
            </a:r>
            <a:endParaRPr lang="en-US" sz="36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62" name="TextBox 4"/>
          <p:cNvSpPr txBox="1"/>
          <p:nvPr/>
        </p:nvSpPr>
        <p:spPr>
          <a:xfrm>
            <a:off x="10588100" y="5751993"/>
            <a:ext cx="350309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>
                <a:latin typeface="Lookpeach Font TH"/>
                <a:ea typeface="Lookpeach Font TH"/>
                <a:cs typeface="Lookpeach Font TH"/>
              </a:rPr>
              <a:t>Сперматозоид</a:t>
            </a:r>
            <a:endParaRPr lang="en-US" sz="36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12203" y="4011946"/>
            <a:ext cx="1433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latin typeface="Lookpeach Font TH"/>
                <a:ea typeface="Lookpeach Font TH"/>
                <a:cs typeface="Lookpeach Font TH"/>
              </a:rPr>
              <a:t>Спора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6126" y="0"/>
            <a:ext cx="18314126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8" t="26016" r="28049" b="15447"/>
          <a:stretch/>
        </p:blipFill>
        <p:spPr>
          <a:xfrm>
            <a:off x="4724400" y="723900"/>
            <a:ext cx="9195163" cy="6896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2209800" y="8136118"/>
            <a:ext cx="14554200" cy="53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Какой цифрой на рисунке обозначены архегонии и антеридии?</a:t>
            </a:r>
            <a:endParaRPr lang="en-US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3258800" y="6057900"/>
            <a:ext cx="2177984" cy="11365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4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86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Freeform 2"/>
          <p:cNvSpPr/>
          <p:nvPr/>
        </p:nvSpPr>
        <p:spPr>
          <a:xfrm flipH="1" flipV="1">
            <a:off x="13208123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5079877" y="5215083"/>
                </a:moveTo>
                <a:lnTo>
                  <a:pt x="0" y="5215083"/>
                </a:lnTo>
                <a:lnTo>
                  <a:pt x="0" y="0"/>
                </a:lnTo>
                <a:lnTo>
                  <a:pt x="5079877" y="0"/>
                </a:lnTo>
                <a:lnTo>
                  <a:pt x="5079877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V="1">
            <a:off x="0" y="0"/>
            <a:ext cx="5079877" cy="5215083"/>
          </a:xfrm>
          <a:custGeom>
            <a:avLst/>
            <a:gdLst/>
            <a:ahLst/>
            <a:cxnLst/>
            <a:rect l="l" t="t" r="r" b="b"/>
            <a:pathLst>
              <a:path w="5079877" h="5215083">
                <a:moveTo>
                  <a:pt x="0" y="5215083"/>
                </a:moveTo>
                <a:lnTo>
                  <a:pt x="5079877" y="5215083"/>
                </a:lnTo>
                <a:lnTo>
                  <a:pt x="5079877" y="0"/>
                </a:lnTo>
                <a:lnTo>
                  <a:pt x="0" y="0"/>
                </a:lnTo>
                <a:lnTo>
                  <a:pt x="0" y="5215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6"/>
          <p:cNvSpPr/>
          <p:nvPr/>
        </p:nvSpPr>
        <p:spPr>
          <a:xfrm>
            <a:off x="14706600" y="7492305"/>
            <a:ext cx="3467100" cy="2356508"/>
          </a:xfrm>
          <a:custGeom>
            <a:avLst/>
            <a:gdLst/>
            <a:ahLst/>
            <a:cxnLst/>
            <a:rect l="l" t="t" r="r" b="b"/>
            <a:pathLst>
              <a:path w="3059786" h="2279541">
                <a:moveTo>
                  <a:pt x="0" y="0"/>
                </a:moveTo>
                <a:lnTo>
                  <a:pt x="3059786" y="0"/>
                </a:lnTo>
                <a:lnTo>
                  <a:pt x="3059786" y="2279541"/>
                </a:lnTo>
                <a:lnTo>
                  <a:pt x="0" y="22795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6625" r="14978" b="6445"/>
          <a:stretch/>
        </p:blipFill>
        <p:spPr>
          <a:xfrm>
            <a:off x="2514600" y="516083"/>
            <a:ext cx="13716000" cy="939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4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1200" y="571500"/>
            <a:ext cx="1554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Жизненный цикл мха — кукушкина льна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3695700" y="7975913"/>
            <a:ext cx="10896600" cy="123110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Из проросшей споры образуется тонкая зелёная нить – предросток, или протонема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971800"/>
            <a:ext cx="4343400" cy="43434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3657600" y="5013930"/>
            <a:ext cx="3124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dirty="0" smtClean="0">
                <a:latin typeface="Lookpeach Font TH"/>
                <a:ea typeface="Lookpeach Font TH"/>
                <a:cs typeface="Lookpeach Font TH"/>
                <a:sym typeface="Lookpeach Font TH"/>
              </a:rPr>
              <a:t>Протонема</a:t>
            </a:r>
            <a:endParaRPr lang="en-US" sz="2400" dirty="0"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6861931" y="3355871"/>
            <a:ext cx="453270" cy="3768829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266700"/>
            <a:ext cx="1554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Жизненный цикл мха </a:t>
            </a:r>
            <a:r>
              <a:rPr lang="ru-RU" sz="66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—кукушкина </a:t>
            </a:r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льна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9829800" y="4261192"/>
            <a:ext cx="7741314" cy="307776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Нить </a:t>
            </a:r>
            <a:r>
              <a:rPr lang="ru-RU" sz="4000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ветвится, на ней появляются почки, из которых затем вырастают мужские и женские экземпляры (гаметофиты) мха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44595" y="2904214"/>
            <a:ext cx="12690260" cy="6735086"/>
            <a:chOff x="2686737" y="583364"/>
            <a:chExt cx="18685044" cy="977159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642" y="2288137"/>
              <a:ext cx="5377878" cy="8066818"/>
            </a:xfrm>
            <a:prstGeom prst="rect">
              <a:avLst/>
            </a:prstGeom>
          </p:spPr>
        </p:pic>
        <p:sp>
          <p:nvSpPr>
            <p:cNvPr id="13" name="Freeform 2"/>
            <p:cNvSpPr/>
            <p:nvPr/>
          </p:nvSpPr>
          <p:spPr>
            <a:xfrm>
              <a:off x="3250452" y="2195718"/>
              <a:ext cx="5386296" cy="7689769"/>
            </a:xfrm>
            <a:custGeom>
              <a:avLst/>
              <a:gdLst/>
              <a:ahLst/>
              <a:cxnLst/>
              <a:rect l="l" t="t" r="r" b="b"/>
              <a:pathLst>
                <a:path w="6485454" h="9086451">
                  <a:moveTo>
                    <a:pt x="0" y="0"/>
                  </a:moveTo>
                  <a:lnTo>
                    <a:pt x="6485454" y="0"/>
                  </a:lnTo>
                  <a:lnTo>
                    <a:pt x="6485454" y="9086451"/>
                  </a:lnTo>
                  <a:lnTo>
                    <a:pt x="0" y="908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TextBox 6"/>
            <p:cNvSpPr txBox="1"/>
            <p:nvPr/>
          </p:nvSpPr>
          <p:spPr>
            <a:xfrm>
              <a:off x="2686737" y="583364"/>
              <a:ext cx="5943600" cy="189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000" b="1" spc="337" dirty="0" smtClean="0">
                  <a:solidFill>
                    <a:srgbClr val="D84041"/>
                  </a:solidFill>
                  <a:latin typeface="Comic Sans MS" panose="030F0702030302020204" pitchFamily="66" charset="0"/>
                  <a:ea typeface="Lookpeach Font TH Bold"/>
                  <a:cs typeface="Lookpeach Font TH Bold"/>
                  <a:sym typeface="Lookpeach Font TH Bold"/>
                </a:rPr>
                <a:t>Женское растение</a:t>
              </a:r>
              <a:endParaRPr lang="en-US" sz="40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  <a:sym typeface="Lookpeach Font TH Bold"/>
              </a:endParaRPr>
            </a:p>
          </p:txBody>
        </p:sp>
        <p:sp>
          <p:nvSpPr>
            <p:cNvPr id="15" name="TextBox 6"/>
            <p:cNvSpPr txBox="1"/>
            <p:nvPr/>
          </p:nvSpPr>
          <p:spPr>
            <a:xfrm>
              <a:off x="5217382" y="583364"/>
              <a:ext cx="16154399" cy="189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4000" b="1" spc="337" dirty="0" smtClean="0">
                  <a:solidFill>
                    <a:srgbClr val="D84041"/>
                  </a:solidFill>
                  <a:latin typeface="Comic Sans MS" panose="030F0702030302020204" pitchFamily="66" charset="0"/>
                  <a:ea typeface="Lookpeach Font TH Bold"/>
                  <a:cs typeface="Lookpeach Font TH Bold"/>
                  <a:sym typeface="Lookpeach Font TH Bold"/>
                </a:rPr>
                <a:t>Мужское </a:t>
              </a:r>
            </a:p>
            <a:p>
              <a:pPr algn="ctr"/>
              <a:r>
                <a:rPr lang="ru-RU" sz="4000" b="1" spc="337" dirty="0" smtClean="0">
                  <a:solidFill>
                    <a:srgbClr val="D84041"/>
                  </a:solidFill>
                  <a:latin typeface="Comic Sans MS" panose="030F0702030302020204" pitchFamily="66" charset="0"/>
                  <a:ea typeface="Lookpeach Font TH Bold"/>
                  <a:cs typeface="Lookpeach Font TH Bold"/>
                  <a:sym typeface="Lookpeach Font TH Bold"/>
                </a:rPr>
                <a:t>растение</a:t>
              </a:r>
              <a:endParaRPr lang="en-US" sz="40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  <a:sym typeface="Lookpeach Font TH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9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0"/>
            <a:ext cx="1554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Жизненный цикл мха </a:t>
            </a:r>
            <a:r>
              <a:rPr lang="ru-RU" sz="66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—кукушкина </a:t>
            </a:r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льна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6800" y="8548624"/>
            <a:ext cx="15697200" cy="123110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Во время дождя сперматозоиды плывут к </a:t>
            </a:r>
            <a:r>
              <a:rPr lang="ru-RU" sz="4000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яйцеклетке и происходит оплодотворение </a:t>
            </a:r>
            <a:endParaRPr lang="ru-RU" sz="4000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91" y="1884045"/>
            <a:ext cx="4334548" cy="70535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534" y="1738376"/>
            <a:ext cx="4185056" cy="68102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14046" r="18638" b="13366"/>
          <a:stretch/>
        </p:blipFill>
        <p:spPr>
          <a:xfrm>
            <a:off x="12658779" y="2123658"/>
            <a:ext cx="2190490" cy="2237602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12666" r="11417" b="10537"/>
          <a:stretch/>
        </p:blipFill>
        <p:spPr>
          <a:xfrm>
            <a:off x="6047709" y="2456571"/>
            <a:ext cx="2150451" cy="2198482"/>
          </a:xfrm>
          <a:prstGeom prst="ellipse">
            <a:avLst/>
          </a:prstGeom>
        </p:spPr>
      </p:pic>
      <p:sp>
        <p:nvSpPr>
          <p:cNvPr id="16" name="Выгнутая вверх стрелка 15"/>
          <p:cNvSpPr/>
          <p:nvPr/>
        </p:nvSpPr>
        <p:spPr>
          <a:xfrm>
            <a:off x="8418021" y="2123658"/>
            <a:ext cx="2716759" cy="884711"/>
          </a:xfrm>
          <a:prstGeom prst="curvedDownArrow">
            <a:avLst/>
          </a:prstGeom>
          <a:noFill/>
          <a:ln>
            <a:solidFill>
              <a:srgbClr val="119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76400" y="172881"/>
            <a:ext cx="1554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Жизненный цикл мха </a:t>
            </a:r>
            <a:r>
              <a:rPr lang="ru-RU" sz="66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—кукушкина </a:t>
            </a:r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льна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14480" y="8697943"/>
            <a:ext cx="11059427" cy="6155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При слиянии гамет образуется зигота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3255" r="31628" b="13255"/>
          <a:stretch/>
        </p:blipFill>
        <p:spPr>
          <a:xfrm>
            <a:off x="7567032" y="2510786"/>
            <a:ext cx="2754322" cy="55086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13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76400" y="172881"/>
            <a:ext cx="1554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Жизненный цикл мха </a:t>
            </a:r>
            <a:r>
              <a:rPr lang="ru-RU" sz="66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—кукушкина </a:t>
            </a:r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льна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90800" y="8687243"/>
            <a:ext cx="12496800" cy="107696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Из зиготы на женском растении развивается коробочка на ножке – </a:t>
            </a:r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спорофит</a:t>
            </a:r>
            <a:endParaRPr lang="ru-RU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</a:endParaRPr>
          </a:p>
        </p:txBody>
      </p:sp>
      <p:sp>
        <p:nvSpPr>
          <p:cNvPr id="6" name="Freeform 4"/>
          <p:cNvSpPr/>
          <p:nvPr/>
        </p:nvSpPr>
        <p:spPr>
          <a:xfrm>
            <a:off x="7620000" y="2628900"/>
            <a:ext cx="3657600" cy="5926709"/>
          </a:xfrm>
          <a:custGeom>
            <a:avLst/>
            <a:gdLst/>
            <a:ahLst/>
            <a:cxnLst/>
            <a:rect l="l" t="t" r="r" b="b"/>
            <a:pathLst>
              <a:path w="5338953" h="8229600">
                <a:moveTo>
                  <a:pt x="0" y="0"/>
                </a:moveTo>
                <a:lnTo>
                  <a:pt x="5338953" y="0"/>
                </a:lnTo>
                <a:lnTo>
                  <a:pt x="5338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Группа 4"/>
          <p:cNvGrpSpPr/>
          <p:nvPr/>
        </p:nvGrpSpPr>
        <p:grpSpPr>
          <a:xfrm>
            <a:off x="4572000" y="2469420"/>
            <a:ext cx="2819400" cy="2548943"/>
            <a:chOff x="2460804" y="1638300"/>
            <a:chExt cx="3406596" cy="3529865"/>
          </a:xfrm>
        </p:grpSpPr>
        <p:sp>
          <p:nvSpPr>
            <p:cNvPr id="7" name="Левая фигурная скобка 6"/>
            <p:cNvSpPr/>
            <p:nvPr/>
          </p:nvSpPr>
          <p:spPr>
            <a:xfrm>
              <a:off x="5334000" y="1638300"/>
              <a:ext cx="533400" cy="3529865"/>
            </a:xfrm>
            <a:prstGeom prst="leftBrac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2460804" y="3009984"/>
              <a:ext cx="3124201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3600" dirty="0" smtClean="0">
                  <a:latin typeface="Lookpeach Font TH"/>
                  <a:ea typeface="Lookpeach Font TH"/>
                  <a:cs typeface="Lookpeach Font TH"/>
                  <a:sym typeface="Lookpeach Font TH"/>
                </a:rPr>
                <a:t>Спорофит</a:t>
              </a:r>
              <a:endParaRPr lang="en-US" sz="2400" dirty="0">
                <a:latin typeface="Lookpeach Font TH"/>
                <a:ea typeface="Lookpeach Font TH"/>
                <a:cs typeface="Lookpeach Font TH"/>
                <a:sym typeface="Lookpeach Font T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4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266700"/>
            <a:ext cx="1554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Жизненный цикл мха </a:t>
            </a:r>
            <a:r>
              <a:rPr lang="ru-RU" sz="6600" b="1" spc="337" dirty="0" smtClean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—кукушкина </a:t>
            </a:r>
            <a:r>
              <a:rPr lang="ru-RU" sz="6600" b="1" spc="337" dirty="0">
                <a:solidFill>
                  <a:srgbClr val="D84041"/>
                </a:solidFill>
                <a:latin typeface="Comic Sans MS" panose="030F0702030302020204" pitchFamily="66" charset="0"/>
                <a:ea typeface="Lookpeach Font TH Bold"/>
                <a:cs typeface="Lookpeach Font TH Bold"/>
              </a:rPr>
              <a:t>льна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19300" y="8496300"/>
            <a:ext cx="14249400" cy="107696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499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В</a:t>
            </a:r>
            <a:r>
              <a:rPr lang="ru-RU" dirty="0" smtClean="0"/>
              <a:t> </a:t>
            </a:r>
            <a:r>
              <a:rPr lang="ru-RU" sz="3499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коробочке созревают споры. Споры рассеиваются и прорастают в </a:t>
            </a:r>
            <a:r>
              <a:rPr lang="ru-RU" sz="3499" dirty="0" smtClean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предростки</a:t>
            </a:r>
            <a:endParaRPr lang="ru-RU" sz="3499" dirty="0">
              <a:solidFill>
                <a:srgbClr val="4D8729"/>
              </a:solidFill>
              <a:latin typeface="Lookpeach Font TH"/>
              <a:ea typeface="Lookpeach Font TH"/>
              <a:cs typeface="Lookpeach Font T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5840" y="3366504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Lookpeach Font TH"/>
                <a:ea typeface="Lookpeach Font TH"/>
                <a:cs typeface="Lookpeach Font TH"/>
              </a:rPr>
              <a:t>Коробочка со спорами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457" y="2253663"/>
            <a:ext cx="2835240" cy="342114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2180882" y="5755568"/>
            <a:ext cx="1644958" cy="1575604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52175" y="7157492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latin typeface="Lookpeach Font TH"/>
                <a:ea typeface="Lookpeach Font TH"/>
                <a:cs typeface="Lookpeach Font TH"/>
              </a:rPr>
              <a:t>Спора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3352800" y="6592139"/>
            <a:ext cx="1884135" cy="9192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357926" y="4345883"/>
            <a:ext cx="9420796" cy="224625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499" b="1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Спора</a:t>
            </a:r>
            <a:r>
              <a:rPr lang="ru-RU" sz="3499" dirty="0">
                <a:solidFill>
                  <a:srgbClr val="4D8729"/>
                </a:solidFill>
                <a:latin typeface="Lookpeach Font TH"/>
                <a:ea typeface="Lookpeach Font TH"/>
                <a:cs typeface="Lookpeach Font TH"/>
              </a:rPr>
              <a:t> – это  специализированная клетка с плотной оболочкой, которая защищает генетический материал клетки от воздействия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260389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387</Words>
  <Application>Microsoft Office PowerPoint</Application>
  <PresentationFormat>Произвольный</PresentationFormat>
  <Paragraphs>65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Lookpeach Font TH Bold</vt:lpstr>
      <vt:lpstr>Calibri</vt:lpstr>
      <vt:lpstr>Comic Sans MS</vt:lpstr>
      <vt:lpstr>Lookpeach Font TH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polycystic-kidney-disease.pptx, копия, копия</dc:title>
  <dc:creator>user</dc:creator>
  <cp:lastModifiedBy>Карина Великанова</cp:lastModifiedBy>
  <cp:revision>42</cp:revision>
  <dcterms:created xsi:type="dcterms:W3CDTF">2006-08-16T00:00:00Z</dcterms:created>
  <dcterms:modified xsi:type="dcterms:W3CDTF">2024-10-23T15:21:09Z</dcterms:modified>
  <dc:identifier>DAGTB4iDAFQ</dc:identifier>
</cp:coreProperties>
</file>